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497" r:id="rId2"/>
    <p:sldId id="460" r:id="rId3"/>
    <p:sldId id="474" r:id="rId4"/>
    <p:sldId id="504" r:id="rId5"/>
    <p:sldId id="505" r:id="rId6"/>
    <p:sldId id="506" r:id="rId7"/>
    <p:sldId id="475" r:id="rId8"/>
    <p:sldId id="509" r:id="rId9"/>
    <p:sldId id="507" r:id="rId10"/>
    <p:sldId id="508" r:id="rId11"/>
    <p:sldId id="510" r:id="rId12"/>
    <p:sldId id="471" r:id="rId13"/>
    <p:sldId id="535" r:id="rId14"/>
    <p:sldId id="468" r:id="rId15"/>
    <p:sldId id="528" r:id="rId16"/>
    <p:sldId id="511" r:id="rId17"/>
    <p:sldId id="529" r:id="rId18"/>
    <p:sldId id="470" r:id="rId19"/>
    <p:sldId id="530" r:id="rId20"/>
    <p:sldId id="469" r:id="rId21"/>
    <p:sldId id="514" r:id="rId22"/>
    <p:sldId id="517" r:id="rId23"/>
    <p:sldId id="527" r:id="rId24"/>
    <p:sldId id="520" r:id="rId25"/>
    <p:sldId id="518" r:id="rId26"/>
    <p:sldId id="519" r:id="rId27"/>
    <p:sldId id="515" r:id="rId28"/>
    <p:sldId id="521" r:id="rId29"/>
    <p:sldId id="466" r:id="rId30"/>
    <p:sldId id="522" r:id="rId31"/>
    <p:sldId id="478" r:id="rId32"/>
    <p:sldId id="523" r:id="rId33"/>
    <p:sldId id="537" r:id="rId34"/>
    <p:sldId id="490" r:id="rId35"/>
    <p:sldId id="538" r:id="rId36"/>
    <p:sldId id="462" r:id="rId37"/>
    <p:sldId id="465" r:id="rId38"/>
    <p:sldId id="495" r:id="rId39"/>
    <p:sldId id="534" r:id="rId40"/>
    <p:sldId id="498" r:id="rId41"/>
    <p:sldId id="488" r:id="rId42"/>
    <p:sldId id="536" r:id="rId43"/>
    <p:sldId id="499" r:id="rId44"/>
    <p:sldId id="500" r:id="rId45"/>
    <p:sldId id="489" r:id="rId46"/>
    <p:sldId id="525" r:id="rId47"/>
    <p:sldId id="494" r:id="rId48"/>
    <p:sldId id="479" r:id="rId49"/>
    <p:sldId id="485" r:id="rId50"/>
    <p:sldId id="486" r:id="rId51"/>
    <p:sldId id="481" r:id="rId52"/>
    <p:sldId id="482" r:id="rId53"/>
    <p:sldId id="483" r:id="rId54"/>
    <p:sldId id="487" r:id="rId55"/>
    <p:sldId id="50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0930CA"/>
    <a:srgbClr val="00FF08"/>
    <a:srgbClr val="FFFFFF"/>
    <a:srgbClr val="F7FFD0"/>
    <a:srgbClr val="EAFBB9"/>
    <a:srgbClr val="EFF4FF"/>
    <a:srgbClr val="E4F0FF"/>
    <a:srgbClr val="D2E6FA"/>
    <a:srgbClr val="B9E5FA"/>
    <a:srgbClr val="FBF3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51" autoAdjust="0"/>
  </p:normalViewPr>
  <p:slideViewPr>
    <p:cSldViewPr snapToGrid="0" snapToObjects="1">
      <p:cViewPr varScale="1">
        <p:scale>
          <a:sx n="94" d="100"/>
          <a:sy n="94" d="100"/>
        </p:scale>
        <p:origin x="-176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8/5/19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8/5/19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image" Target="../media/image10.png"/></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image" Target="../media/image10.png"/></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Résout les équations sous leur forme conservative : </a:t>
            </a:r>
          </a:p>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 (=&gt; reconnection mais aussi viscosité)</a:t>
            </a:r>
          </a:p>
          <a:p>
            <a:r>
              <a:rPr lang="en-US">
                <a:solidFill>
                  <a:srgbClr val="000000"/>
                </a:solidFill>
                <a:latin typeface="Geneva"/>
                <a:cs typeface="Geneva"/>
              </a:rPr>
              <a:t>Terme</a:t>
            </a:r>
            <a:r>
              <a:rPr lang="en-US" baseline="0">
                <a:solidFill>
                  <a:srgbClr val="000000"/>
                </a:solidFill>
                <a:latin typeface="Geneva"/>
                <a:cs typeface="Geneva"/>
              </a:rPr>
              <a:t> supplémentaire pour l’effet </a:t>
            </a:r>
            <a:r>
              <a:rPr lang="en-US">
                <a:solidFill>
                  <a:srgbClr val="000000"/>
                </a:solidFill>
                <a:latin typeface="Geneva"/>
                <a:cs typeface="Geneva"/>
              </a:rPr>
              <a:t>Hall (avec resistivité</a:t>
            </a:r>
            <a:r>
              <a:rPr lang="en-US" baseline="0">
                <a:solidFill>
                  <a:srgbClr val="000000"/>
                </a:solidFill>
                <a:latin typeface="Geneva"/>
                <a:cs typeface="Geneva"/>
              </a:rPr>
              <a:t> plus faible qu’en réalité cependant)</a:t>
            </a:r>
            <a:endParaRPr lang="en-US">
              <a:solidFill>
                <a:srgbClr val="000000"/>
              </a:solidFill>
              <a:latin typeface="Geneva"/>
              <a:cs typeface="Geneva"/>
            </a:endParaRPr>
          </a:p>
          <a:p>
            <a:r>
              <a:rPr lang="en-US">
                <a:solidFill>
                  <a:srgbClr val="000000"/>
                </a:solidFill>
                <a:latin typeface="Geneva"/>
                <a:cs typeface="Geneva"/>
              </a:rPr>
              <a:t>Diverses sources qui peuvent être définies par l’utilisateur</a:t>
            </a:r>
          </a:p>
          <a:p>
            <a:r>
              <a:rPr lang="en-US">
                <a:solidFill>
                  <a:srgbClr val="000000"/>
                </a:solidFill>
                <a:latin typeface="Geneva"/>
                <a:cs typeface="Geneva"/>
              </a:rPr>
              <a:t>Branches</a:t>
            </a:r>
            <a:r>
              <a:rPr lang="en-US" baseline="0">
                <a:solidFill>
                  <a:srgbClr val="000000"/>
                </a:solidFill>
                <a:latin typeface="Geneva"/>
                <a:cs typeface="Geneva"/>
              </a:rPr>
              <a:t> r</a:t>
            </a:r>
            <a:r>
              <a:rPr lang="en-US">
                <a:solidFill>
                  <a:srgbClr val="000000"/>
                </a:solidFill>
                <a:latin typeface="Geneva"/>
                <a:cs typeface="Geneva"/>
              </a:rPr>
              <a:t>elativistes avec GramVAC (FC)</a:t>
            </a:r>
            <a:r>
              <a:rPr lang="en-US" baseline="0">
                <a:solidFill>
                  <a:srgbClr val="000000"/>
                </a:solidFill>
                <a:latin typeface="Geneva"/>
                <a:cs typeface="Geneva"/>
              </a:rPr>
              <a:t> et BHAC (OP)</a:t>
            </a:r>
          </a:p>
          <a:p>
            <a:r>
              <a:rPr lang="en-US" sz="1200" kern="1200" baseline="0">
                <a:solidFill>
                  <a:srgbClr val="000000"/>
                </a:solidFill>
                <a:latin typeface="Geneva"/>
                <a:ea typeface="+mn-ea"/>
                <a:cs typeface="Geneva"/>
              </a:rPr>
              <a:t>Le paramètre plasma-</a:t>
            </a:r>
            <a:r>
              <a:rPr lang="el-GR" sz="1200" kern="1200" smtClean="0">
                <a:solidFill>
                  <a:schemeClr val="tx1"/>
                </a:solidFill>
                <a:latin typeface="+mn-lt"/>
                <a:ea typeface="+mn-ea"/>
                <a:cs typeface="+mn-cs"/>
              </a:rPr>
              <a:t>β</a:t>
            </a:r>
            <a:r>
              <a:rPr lang="fr-FR" sz="1200" kern="1200" smtClean="0">
                <a:solidFill>
                  <a:schemeClr val="tx1"/>
                </a:solidFill>
                <a:latin typeface="+mn-lt"/>
                <a:ea typeface="+mn-ea"/>
                <a:cs typeface="+mn-cs"/>
              </a:rPr>
              <a:t>,</a:t>
            </a:r>
            <a:r>
              <a:rPr lang="fr-FR" sz="1200" kern="1200" baseline="0" smtClean="0">
                <a:solidFill>
                  <a:schemeClr val="tx1"/>
                </a:solidFill>
                <a:latin typeface="+mn-lt"/>
                <a:ea typeface="+mn-ea"/>
                <a:cs typeface="+mn-cs"/>
              </a:rPr>
              <a:t> qui compare la pression thermique à la pression magnétique,</a:t>
            </a:r>
            <a:r>
              <a:rPr lang="fr-FR" sz="1200" kern="1200" smtClean="0">
                <a:solidFill>
                  <a:schemeClr val="tx1"/>
                </a:solidFill>
                <a:latin typeface="+mn-lt"/>
                <a:ea typeface="+mn-ea"/>
                <a:cs typeface="+mn-cs"/>
              </a:rPr>
              <a:t> peut </a:t>
            </a:r>
            <a:r>
              <a:rPr lang="fr-FR" sz="1200" kern="1200" smtClean="0">
                <a:solidFill>
                  <a:schemeClr val="tx1"/>
                </a:solidFill>
                <a:latin typeface="+mn-lt"/>
                <a:ea typeface="+mn-ea"/>
                <a:cs typeface="+mn-cs"/>
              </a:rPr>
              <a:t>descendre</a:t>
            </a:r>
            <a:r>
              <a:rPr lang="fr-FR" sz="1200" kern="1200" baseline="0" smtClean="0">
                <a:solidFill>
                  <a:schemeClr val="tx1"/>
                </a:solidFill>
                <a:latin typeface="+mn-lt"/>
                <a:ea typeface="+mn-ea"/>
                <a:cs typeface="+mn-cs"/>
              </a:rPr>
              <a:t> à 10^-3 </a:t>
            </a:r>
            <a:r>
              <a:rPr lang="fr-FR" sz="1200" kern="1200" smtClean="0">
                <a:solidFill>
                  <a:schemeClr val="tx1"/>
                </a:solidFill>
                <a:latin typeface="+mn-lt"/>
                <a:ea typeface="+mn-ea"/>
                <a:cs typeface="+mn-cs"/>
              </a:rPr>
              <a:t>gr</a:t>
            </a:r>
            <a:r>
              <a:rPr lang="fr-FR" sz="1200" kern="1200" smtClean="0">
                <a:solidFill>
                  <a:schemeClr val="tx1"/>
                </a:solidFill>
                <a:latin typeface="+mn-lt"/>
                <a:ea typeface="+mn-ea"/>
                <a:cs typeface="+mn-cs"/>
              </a:rPr>
              <a:t>âce à une méthode de séparation</a:t>
            </a:r>
            <a:r>
              <a:rPr lang="fr-FR" sz="1200" kern="1200" baseline="0" smtClean="0">
                <a:solidFill>
                  <a:schemeClr val="tx1"/>
                </a:solidFill>
                <a:latin typeface="+mn-lt"/>
                <a:ea typeface="+mn-ea"/>
                <a:cs typeface="+mn-cs"/>
              </a:rPr>
              <a:t> du champ magnétique en deux composantes, l’une dominante (et éventuellement stationnaire) et l’autre perturbative, étendue à des champs non-potentiels (potentiel : pas de courant =&gt; pas de rot B =&gt; B peut être écrit comme le gradient d’un champ scalaire). Courant-free =&gt; force-free (ie j vec B = 0)</a:t>
            </a:r>
            <a:endParaRPr lang="en-US">
              <a:solidFill>
                <a:srgbClr val="000000"/>
              </a:solidFill>
              <a:latin typeface="Geneva"/>
              <a:cs typeface="Geneva"/>
            </a:endParaRPr>
          </a:p>
          <a:p>
            <a:endParaRPr lang="en-US">
              <a:solidFill>
                <a:srgbClr val="000000"/>
              </a:solidFill>
              <a:latin typeface="Geneva"/>
              <a:cs typeface="Geneva"/>
            </a:endParaRPr>
          </a:p>
          <a:p>
            <a:r>
              <a:rPr lang="en-US">
                <a:solidFill>
                  <a:srgbClr val="000000"/>
                </a:solidFill>
                <a:latin typeface="Geneva"/>
                <a:cs typeface="Geneva"/>
              </a:rPr>
              <a:t>Répertoire Git publique et open-source, mis à la disposition libre</a:t>
            </a:r>
            <a:r>
              <a:rPr lang="en-US" baseline="0">
                <a:solidFill>
                  <a:srgbClr val="000000"/>
                </a:solidFill>
                <a:latin typeface="Geneva"/>
                <a:cs typeface="Geneva"/>
              </a:rPr>
              <a:t> de la communauté</a:t>
            </a:r>
            <a:endParaRPr lang="en-US">
              <a:solidFill>
                <a:srgbClr val="000000"/>
              </a:solidFill>
              <a:latin typeface="Geneva"/>
              <a:cs typeface="Geneva"/>
            </a:endParaRP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Conditions au bord de Dirichlet (fixed values) ou Von Neumann (fixed fluxes)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solidFill>
                  <a:srgbClr val="000000"/>
                </a:solidFill>
                <a:latin typeface="Geneva"/>
                <a:cs typeface="Geneva"/>
              </a:rPr>
              <a:t>Dans leur forme idéale, les équations de conservation représentent un système quasi-linéaire et hyperbolique d’équations différentielles aux dérivées partielles qui peuvent </a:t>
            </a:r>
            <a:r>
              <a:rPr lang="en-US" baseline="0">
                <a:solidFill>
                  <a:srgbClr val="000000"/>
                </a:solidFill>
                <a:latin typeface="Geneva"/>
                <a:cs typeface="Geneva"/>
              </a:rPr>
              <a:t>être résolues en utilisant des schémas explicites d’ordre élevé avec des </a:t>
            </a:r>
            <a:r>
              <a:rPr lang="en-US">
                <a:solidFill>
                  <a:srgbClr val="000000"/>
                </a:solidFill>
                <a:latin typeface="Geneva"/>
                <a:cs typeface="Geneva"/>
              </a:rPr>
              <a:t>solvers de Riemann approchés comme TVD-LF.</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solidFill>
                  <a:srgbClr val="000000"/>
                </a:solidFill>
                <a:latin typeface="Geneva"/>
                <a:cs typeface="Geneva"/>
              </a:rPr>
              <a:t>Les éventuels termes dissipatifs sont traités de façon implicite avec des méthodes de directions alternées par exemple.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solidFill>
                  <a:srgbClr val="000000"/>
                </a:solidFill>
                <a:latin typeface="Geneva"/>
                <a:cs typeface="Geneva"/>
              </a:rPr>
              <a:t>Multiplicateurs de Lagrange (GLM), solver implicite, Powell</a:t>
            </a:r>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solidFill>
                  <a:srgbClr val="000000"/>
                </a:solidFill>
                <a:latin typeface="Geneva"/>
                <a:cs typeface="Geneva"/>
              </a:rPr>
              <a:t>Parmi mes contributions les plus significatives</a:t>
            </a:r>
          </a:p>
          <a:p>
            <a:r>
              <a:rPr lang="en-US" baseline="0">
                <a:solidFill>
                  <a:srgbClr val="000000"/>
                </a:solidFill>
                <a:latin typeface="Geneva"/>
                <a:cs typeface="Geneva"/>
              </a:rPr>
              <a:t>Des grilles sphériques adaptées à l’exploration de plusieurs échelles, avec différentes méthodes pour limiter les artefacts et contraintes introduites par la présence d’un p</a:t>
            </a:r>
            <a:r>
              <a:rPr lang="en-US" baseline="0">
                <a:solidFill>
                  <a:srgbClr val="000000"/>
                </a:solidFill>
                <a:latin typeface="Geneva"/>
                <a:cs typeface="Geneva"/>
              </a:rPr>
              <a:t>ôle</a:t>
            </a:r>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a:p>
            <a:endParaRPr lang="en-US" baseline="0">
              <a:solidFill>
                <a:srgbClr val="000000"/>
              </a:solidFill>
              <a:latin typeface="Geneva"/>
              <a:cs typeface="Geneva"/>
            </a:endParaRP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r>
              <a:rPr lang="en-US" baseline="0">
                <a:solidFill>
                  <a:srgbClr val="000000"/>
                </a:solidFill>
                <a:latin typeface="Geneva"/>
                <a:cs typeface="Geneva"/>
              </a:rPr>
              <a:t>Maille régulière divisée en blocs =&gt; excellente scalabilité et parallélisation efficace</a:t>
            </a:r>
          </a:p>
          <a:p>
            <a:endParaRPr lang="en-US" baseline="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Disque permanent</a:t>
            </a:r>
          </a:p>
          <a:p>
            <a:endParaRPr lang="en-US" baseline="0" dirty="0" smtClean="0"/>
          </a:p>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Disque permanent</a:t>
            </a:r>
          </a:p>
          <a:p>
            <a:endParaRPr lang="en-US" baseline="0" dirty="0" smtClean="0"/>
          </a:p>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a:t>
            </a:r>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endParaRPr lang="en-US" baseline="0" dirty="0" smtClean="0"/>
          </a:p>
          <a:p>
            <a:endParaRPr lang="en-US" baseline="0" dirty="0" smtClean="0"/>
          </a:p>
          <a:p>
            <a:pPr algn="ctr">
              <a:lnSpc>
                <a:spcPct val="110000"/>
              </a:lnSpc>
              <a:buSzPct val="100000"/>
            </a:pPr>
            <a:r>
              <a:rPr lang="en-US" sz="1200" b="1" i="1" dirty="0">
                <a:solidFill>
                  <a:srgbClr val="000000"/>
                </a:solidFill>
                <a:latin typeface="Geneva"/>
                <a:cs typeface="Geneva"/>
              </a:rPr>
              <a:t>“We should not expect the first […] GW chirps from </a:t>
            </a:r>
          </a:p>
          <a:p>
            <a:pPr algn="ctr">
              <a:lnSpc>
                <a:spcPct val="110000"/>
              </a:lnSpc>
              <a:buSzPct val="100000"/>
            </a:pPr>
            <a:r>
              <a:rPr lang="en-US" sz="12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200" b="1" i="1" dirty="0">
                <a:solidFill>
                  <a:srgbClr val="000000"/>
                </a:solidFill>
                <a:latin typeface="Geneva"/>
                <a:cs typeface="Geneva"/>
              </a:rPr>
              <a:t> relativistically beamed out of our </a:t>
            </a:r>
            <a:r>
              <a:rPr lang="en-US" sz="1200" b="1" i="1" dirty="0">
                <a:solidFill>
                  <a:srgbClr val="800000"/>
                </a:solidFill>
                <a:latin typeface="Geneva"/>
                <a:cs typeface="Geneva"/>
              </a:rPr>
              <a:t>line of sight</a:t>
            </a:r>
            <a:r>
              <a:rPr lang="en-US" sz="1200" b="1" i="1" dirty="0">
                <a:solidFill>
                  <a:srgbClr val="000000"/>
                </a:solidFill>
                <a:latin typeface="Geneva"/>
                <a:cs typeface="Geneva"/>
              </a:rPr>
              <a:t>”   </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endParaRPr lang="en-US" baseline="0" dirty="0" smtClean="0"/>
          </a:p>
          <a:p>
            <a:endParaRPr lang="en-US" baseline="0" dirty="0" smtClean="0"/>
          </a:p>
          <a:p>
            <a:pPr algn="ctr">
              <a:lnSpc>
                <a:spcPct val="110000"/>
              </a:lnSpc>
              <a:buSzPct val="100000"/>
            </a:pPr>
            <a:r>
              <a:rPr lang="en-US" sz="1200" b="1" i="1" dirty="0">
                <a:solidFill>
                  <a:srgbClr val="000000"/>
                </a:solidFill>
                <a:latin typeface="Geneva"/>
                <a:cs typeface="Geneva"/>
              </a:rPr>
              <a:t>“We should not expect the first […] GW chirps from </a:t>
            </a:r>
          </a:p>
          <a:p>
            <a:pPr algn="ctr">
              <a:lnSpc>
                <a:spcPct val="110000"/>
              </a:lnSpc>
              <a:buSzPct val="100000"/>
            </a:pPr>
            <a:r>
              <a:rPr lang="en-US" sz="12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200" b="1" i="1" dirty="0">
                <a:solidFill>
                  <a:srgbClr val="000000"/>
                </a:solidFill>
                <a:latin typeface="Geneva"/>
                <a:cs typeface="Geneva"/>
              </a:rPr>
              <a:t> relativistically beamed out of our </a:t>
            </a:r>
            <a:r>
              <a:rPr lang="en-US" sz="1200" b="1" i="1" dirty="0">
                <a:solidFill>
                  <a:srgbClr val="800000"/>
                </a:solidFill>
                <a:latin typeface="Geneva"/>
                <a:cs typeface="Geneva"/>
              </a:rPr>
              <a:t>line of sight</a:t>
            </a:r>
            <a:r>
              <a:rPr lang="en-US" sz="1200" b="1" i="1" dirty="0">
                <a:solidFill>
                  <a:srgbClr val="000000"/>
                </a:solidFill>
                <a:latin typeface="Geneva"/>
                <a:cs typeface="Geneva"/>
              </a:rPr>
              <a:t>”   </a:t>
            </a:r>
          </a:p>
          <a:p>
            <a:endParaRPr lang="en-US" baseline="0" dirty="0" smtClean="0"/>
          </a:p>
          <a:p>
            <a:r>
              <a:rPr lang="en-US" baseline="0" dirty="0" smtClean="0"/>
              <a:t>Qu’est-ce que SVOM?</a:t>
            </a:r>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 chronologie des évènements</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 chronologie des évènements</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Flux de neutrinos qui va altérer la fraction électronique dans l’ejecta, la quantité de lanthanides formés et l’opacité de l’ejecta</a:t>
            </a:r>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connexions multiples entre ces différentes composantes illustrent en quoi une étude numérique est indispensable à une meilleure compréhension de ces systèmes. Ce schéma souligne aussi l’importance de relaxer les hypothèses de symmétrie du problème sur lesquelles reposent le plus souvent les approches semi-analytiques et de traiter ce problème en dimension 3. Ainsi, nous serons en mesure d’étudier l’impact que la ligne de visée peut avoir sur les observables. </a:t>
            </a:r>
            <a:r>
              <a:rPr lang="en-US" b="1" baseline="0" dirty="0" smtClean="0"/>
              <a:t>Au CRAL, j’aurai des interlocuteurs numériques grâce notamment aux nombreux utilisateurs du code RAMSES parmi lesquels Beno</a:t>
            </a:r>
            <a:r>
              <a:rPr lang="en-US" b="1" baseline="0" dirty="0" smtClean="0"/>
              <a:t>ît Commerçon ou les membres de l’équipe GALPAC avec qui je pourrai aussi être amené à tisser des liens</a:t>
            </a:r>
            <a:r>
              <a:rPr lang="en-US" b="1" baseline="0" dirty="0" smtClean="0"/>
              <a:t>.</a:t>
            </a:r>
          </a:p>
          <a:p>
            <a:endParaRPr lang="en-US" baseline="0" dirty="0" smtClean="0"/>
          </a:p>
          <a:p>
            <a:r>
              <a:rPr lang="en-US" baseline="0" dirty="0" smtClean="0"/>
              <a:t>Si ce projet s’insère particulièrement bien dans les thématiques de l’équipe ASTHUP, les connexions avec les domaines d’intérêt du GReCO ne sont pas en reste. Avec ce projet de recherche, je ne prétends pas pouvoir contraindre les lois de la Physique en champ fort puisque les incertitudes sur les résultats quantitatifs que j’obtiendrai seront dominées par les hypothèses du modèle. En revanche, l’intérêt des mes travaux pour les membres du GReCO sera d’utiliser les contreparties électromagnétiques pour apporter des éléments de réponse sur la nature du reliquat qui est difficile à contraindre à partir des ondes gravitationnelles seules lors de la coalescence entre 2 étoiles à neutrons. Il s’agit donc plutôt d’un point de vue transverse à même de renforcer les prédictions issues des modèles théoriques développés au GReCO.</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Geneva"/>
                <a:cs typeface="Geneva"/>
              </a:rPr>
              <a:t>Possible</a:t>
            </a:r>
            <a:r>
              <a:rPr lang="en-US" sz="1200" b="1" baseline="0" dirty="0">
                <a:solidFill>
                  <a:srgbClr val="000000"/>
                </a:solidFill>
                <a:latin typeface="Geneva"/>
                <a:cs typeface="Geneva"/>
              </a:rPr>
              <a:t> 1e détection de la coalescence d’une étoile à neutron avec un trou noir fin Avril</a:t>
            </a:r>
            <a:endParaRPr lang="en-US" sz="1200" b="1"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Le</a:t>
            </a:r>
            <a:r>
              <a:rPr lang="en-US" sz="1200" baseline="0" dirty="0">
                <a:solidFill>
                  <a:srgbClr val="000000"/>
                </a:solidFill>
                <a:latin typeface="Geneva"/>
                <a:cs typeface="Geneva"/>
              </a:rPr>
              <a:t> vent faiblement relativiste poussé par les neutrinos</a:t>
            </a: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Identifier le processus de</a:t>
            </a:r>
            <a:r>
              <a:rPr lang="en-US" sz="1200" baseline="0" dirty="0">
                <a:solidFill>
                  <a:srgbClr val="000000"/>
                </a:solidFill>
                <a:latin typeface="Geneva"/>
                <a:cs typeface="Geneva"/>
              </a:rPr>
              <a:t> chauffage à la base du jet : reconnexion magnétique? Désintégration de paires neutrino / anti-neutrino dans le jet pauvre en baryons?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Jet =&gt; BH?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98 mais aussi sur le lancement magnétique d’un vent en 2002</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29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Geneva"/>
                <a:cs typeface="Geneva"/>
              </a:rPr>
              <a:t>Rosswog : simulations SPH</a:t>
            </a:r>
            <a:r>
              <a:rPr lang="en-US" sz="1200" b="1" baseline="0" dirty="0">
                <a:solidFill>
                  <a:srgbClr val="000000"/>
                </a:solidFill>
                <a:latin typeface="Geneva"/>
                <a:cs typeface="Geneva"/>
              </a:rPr>
              <a:t> relativistes appliquées à BH-NS (Gafton &amp; Rosswog 19) =&gt; formation du disque avec Guillaume LAIBE. Conditions très différentes des disques proto-planétaires mais méthodes numériques en partie communes.</a:t>
            </a:r>
            <a:endParaRPr lang="en-US" sz="1200" b="1"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Geneva"/>
                <a:cs typeface="Geneva"/>
              </a:rPr>
              <a:t>Rolf WALDERS</a:t>
            </a:r>
            <a:r>
              <a:rPr lang="en-US" sz="1200" b="1" baseline="0" dirty="0">
                <a:solidFill>
                  <a:srgbClr val="000000"/>
                </a:solidFill>
                <a:latin typeface="Geneva"/>
                <a:cs typeface="Geneva"/>
              </a:rPr>
              <a:t> pour la formation des jets dans les microquasars</a:t>
            </a:r>
            <a:endParaRPr lang="en-US" sz="1200" b="1"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b="1" kern="1200" smtClean="0">
                <a:solidFill>
                  <a:schemeClr val="tx1"/>
                </a:solidFill>
                <a:latin typeface="+mn-lt"/>
                <a:ea typeface="+mn-ea"/>
                <a:cs typeface="+mn-cs"/>
              </a:rPr>
              <a:t>Christophe WINISDOERFFER : accélération</a:t>
            </a:r>
            <a:r>
              <a:rPr lang="fr-FR" sz="1200" b="1" kern="1200" baseline="0" smtClean="0">
                <a:solidFill>
                  <a:schemeClr val="tx1"/>
                </a:solidFill>
                <a:latin typeface="+mn-lt"/>
                <a:ea typeface="+mn-ea"/>
                <a:cs typeface="+mn-cs"/>
              </a:rPr>
              <a:t> de particules dans un jet issues de simulations MHD (plut</a:t>
            </a:r>
            <a:r>
              <a:rPr lang="fr-FR" sz="1200" b="1" kern="1200" baseline="0" smtClean="0">
                <a:solidFill>
                  <a:schemeClr val="tx1"/>
                </a:solidFill>
                <a:latin typeface="+mn-lt"/>
                <a:ea typeface="+mn-ea"/>
                <a:cs typeface="+mn-cs"/>
              </a:rPr>
              <a:t>ôt que préscrit) avec simulations PIC</a:t>
            </a:r>
            <a:endParaRPr lang="en-US" sz="1200" b="1"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Je propose d’apporter une expertise</a:t>
            </a:r>
            <a:r>
              <a:rPr lang="en-US" sz="1200" baseline="0" dirty="0">
                <a:solidFill>
                  <a:srgbClr val="000000"/>
                </a:solidFill>
                <a:latin typeface="Geneva"/>
                <a:cs typeface="Geneva"/>
              </a:rPr>
              <a:t> numérique complémentaire des modèles semi-analytiques développés par Frédéric Daigne et Robert Mochkovitch pour contraindre la formation du vent de disque et du jet.</a:t>
            </a: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Identifier le processus de</a:t>
            </a:r>
            <a:r>
              <a:rPr lang="en-US" sz="1200" baseline="0" dirty="0">
                <a:solidFill>
                  <a:srgbClr val="000000"/>
                </a:solidFill>
                <a:latin typeface="Geneva"/>
                <a:cs typeface="Geneva"/>
              </a:rPr>
              <a:t> chauffage à la base du jet : reconnexion magnétique? Désintégration de paires neutrino / anti-neutrino dans le jet pauvre en baryons?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Jet =&gt; BH?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98 mais aussi sur le lancement magnétique d’un vent en 2002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Avec l’observation de nombreux sursauts gamma par SVOM, la question de l’interprétation des données va se poser : rappeler ma capacité à collaborer avec observateurs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30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organiser 2 workshop à l’ISSI de Bern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31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1" baseline="0" dirty="0" smtClean="0"/>
              <a:t>Beno</a:t>
            </a:r>
            <a:r>
              <a:rPr lang="en-US" b="1" baseline="0" dirty="0" smtClean="0"/>
              <a:t>ît COMMERÇON pour la MHD, l’équipe SHERPA à l’IPAG</a:t>
            </a:r>
            <a:endParaRPr lang="en-US" b="1"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Run 03</a:t>
            </a:r>
          </a:p>
        </p:txBody>
      </p:sp>
      <p:sp>
        <p:nvSpPr>
          <p:cNvPr id="4" name="Slide Number Placeholder 3"/>
          <p:cNvSpPr>
            <a:spLocks noGrp="1"/>
          </p:cNvSpPr>
          <p:nvPr>
            <p:ph type="sldNum" sz="quarter" idx="10"/>
          </p:nvPr>
        </p:nvSpPr>
        <p:spPr/>
        <p:txBody>
          <a:bodyPr/>
          <a:lstStyle/>
          <a:p>
            <a:fld id="{FD27859D-BD2F-ED4A-98D9-D354E2238587}" type="slidenum">
              <a:rPr lang="en-US" smtClean="0"/>
              <a:t>32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Flux de neutrinos émis par l’étoile à neutrons qui peut </a:t>
            </a:r>
            <a:r>
              <a:rPr lang="en-US" b="1" baseline="0" dirty="0" smtClean="0"/>
              <a:t>être interrompu si l’étoile à neutrons vient à s’effondrer en un trou noir.</a:t>
            </a:r>
            <a:endParaRPr lang="en-US" b="1" baseline="0" dirty="0" smtClean="0"/>
          </a:p>
          <a:p>
            <a:endParaRPr lang="en-US" b="1" baseline="0" dirty="0" smtClean="0"/>
          </a:p>
          <a:p>
            <a:r>
              <a:rPr lang="en-US" b="1" baseline="0" dirty="0" smtClean="0"/>
              <a:t>En revanche, si l’effondrement de l’étoile à neutrons supermassive en un trou noir survient tardivement, le flux de neutrinos reste important pendant longtemps ce qui augmente la fraction électronique, réduit la production d’éléments lourds à haute opacité tels que les lanthanides et donc produit une kilonova plus bleue que rouge.</a:t>
            </a:r>
          </a:p>
          <a:p>
            <a:endParaRPr lang="en-US" b="1" baseline="0" dirty="0" smtClean="0"/>
          </a:p>
          <a:p>
            <a:r>
              <a:rPr lang="en-US" b="1" baseline="0" dirty="0" smtClean="0"/>
              <a:t>A plus long terme, coupler les résultats obtenus sur le lancement du vent et ceux sur l’éjecta pour tenter de reproduire les 2 composantes, bleue et rouge, de la kilonova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33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000000"/>
                </a:solidFill>
                <a:latin typeface="Geneva"/>
                <a:cs typeface="Geneva"/>
              </a:rPr>
              <a:t>Résolument orienté vers les sources astrophysiques à haute énergie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000000"/>
                </a:solidFill>
                <a:latin typeface="Geneva"/>
                <a:cs typeface="Geneva"/>
              </a:rPr>
              <a:t>Remplissage de lobe de Roche</a:t>
            </a:r>
          </a:p>
          <a:p>
            <a:r>
              <a:rPr lang="en-US" b="1" baseline="0" dirty="0" smtClean="0"/>
              <a:t>Equation d’état et micro-physique des étoiles à neutrons fortement magnétisées</a:t>
            </a:r>
          </a:p>
          <a:p>
            <a:endParaRPr lang="en-US" b="1" baseline="0" dirty="0" smtClean="0"/>
          </a:p>
          <a:p>
            <a:r>
              <a:rPr lang="en-US" b="1" baseline="0" dirty="0" smtClean="0"/>
              <a:t>ULX : méthodes SPH pourraient </a:t>
            </a:r>
            <a:r>
              <a:rPr lang="en-US" b="1" baseline="0" dirty="0" smtClean="0"/>
              <a:t>être utiles pour étendre le code que j’ai développé pour explorer les différents modes de transfert de masse.</a:t>
            </a:r>
          </a:p>
          <a:p>
            <a:endParaRPr lang="en-US" b="1" baseline="0" dirty="0" smtClean="0"/>
          </a:p>
          <a:p>
            <a:pPr lvl="0">
              <a:buSzPct val="100000"/>
            </a:pPr>
            <a:r>
              <a:rPr lang="en-US" sz="1200" b="1">
                <a:solidFill>
                  <a:srgbClr val="000000"/>
                </a:solidFill>
                <a:latin typeface="Geneva"/>
                <a:cs typeface="Geneva"/>
              </a:rPr>
              <a:t>Étoiles O/B, supergéantes &amp; Wolf-Rayet</a:t>
            </a:r>
          </a:p>
          <a:p>
            <a:pPr lvl="0">
              <a:buSzPct val="100000"/>
            </a:pPr>
            <a:r>
              <a:rPr lang="en-US" sz="1200" b="1">
                <a:solidFill>
                  <a:srgbClr val="000000"/>
                </a:solidFill>
                <a:latin typeface="Geneva"/>
                <a:cs typeface="Geneva"/>
              </a:rPr>
              <a:t>Johan Richard à l’Observatoire de Lyon avec qui j’ai échangé sur le</a:t>
            </a:r>
            <a:r>
              <a:rPr lang="en-US" sz="1200" b="1" baseline="0">
                <a:solidFill>
                  <a:srgbClr val="000000"/>
                </a:solidFill>
                <a:latin typeface="Geneva"/>
                <a:cs typeface="Geneva"/>
              </a:rPr>
              <a:t> spectrographe BlueMUSE qui permettraient, une fois installé au VLT à la fin des années 2020, d’étudier les signatures en émission du vent des étoiles massives de la Voie lactée et des nuages de Magellan. </a:t>
            </a:r>
            <a:endParaRPr lang="en-US" sz="1200" b="1">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Pct val="100000"/>
              <a:buFontTx/>
              <a:buNone/>
              <a:tabLst/>
              <a:defRPr/>
            </a:pPr>
            <a:r>
              <a:rPr lang="en-US" sz="1200" b="1">
                <a:solidFill>
                  <a:srgbClr val="000000"/>
                </a:solidFill>
                <a:latin typeface="Geneva"/>
                <a:cs typeface="Geneva"/>
              </a:rPr>
              <a:t>Supergéantes</a:t>
            </a:r>
            <a:r>
              <a:rPr lang="en-US" sz="1200" b="1" baseline="0">
                <a:solidFill>
                  <a:srgbClr val="000000"/>
                </a:solidFill>
                <a:latin typeface="Geneva"/>
                <a:cs typeface="Geneva"/>
              </a:rPr>
              <a:t> rouges et é</a:t>
            </a:r>
            <a:r>
              <a:rPr lang="en-US" sz="1200" b="1">
                <a:solidFill>
                  <a:srgbClr val="000000"/>
                </a:solidFill>
                <a:latin typeface="Geneva"/>
                <a:cs typeface="Geneva"/>
              </a:rPr>
              <a:t>toiles sur la branche asymptotique des géantes</a:t>
            </a:r>
          </a:p>
          <a:p>
            <a:pPr marL="0" marR="0" lvl="0" indent="0" algn="l" defTabSz="457200" rtl="0" eaLnBrk="1" fontAlgn="auto" latinLnBrk="0" hangingPunct="1">
              <a:lnSpc>
                <a:spcPct val="100000"/>
              </a:lnSpc>
              <a:spcBef>
                <a:spcPts val="0"/>
              </a:spcBef>
              <a:spcAft>
                <a:spcPts val="0"/>
              </a:spcAft>
              <a:buClrTx/>
              <a:buSzPct val="100000"/>
              <a:buFontTx/>
              <a:buNone/>
              <a:tabLst/>
              <a:defRPr/>
            </a:pPr>
            <a:r>
              <a:rPr lang="en-US" sz="1200" b="1">
                <a:solidFill>
                  <a:srgbClr val="000000"/>
                </a:solidFill>
                <a:latin typeface="Geneva"/>
                <a:cs typeface="Geneva"/>
              </a:rPr>
              <a:t>Évolution</a:t>
            </a:r>
            <a:r>
              <a:rPr lang="en-US" sz="1200" b="1" baseline="0">
                <a:solidFill>
                  <a:srgbClr val="000000"/>
                </a:solidFill>
                <a:latin typeface="Geneva"/>
                <a:cs typeface="Geneva"/>
              </a:rPr>
              <a:t> binaire : impact sur l’évolution séculaire des transferts de masse et de moment angulaire entre les deux corps. La synchronisation dépend de la structure interne qui détermine l’échelle de temps visqueux </a:t>
            </a:r>
            <a:r>
              <a:rPr lang="en-US" sz="1200" b="1" baseline="0">
                <a:solidFill>
                  <a:srgbClr val="000000"/>
                </a:solidFill>
                <a:latin typeface="Geneva"/>
                <a:cs typeface="Geneva"/>
                <a:sym typeface="Wingdings"/>
              </a:rPr>
              <a:t> Isabelle Baraffe</a:t>
            </a:r>
          </a:p>
          <a:p>
            <a:pPr marL="0" marR="0" lvl="0" indent="0" algn="l" defTabSz="457200" rtl="0" eaLnBrk="1" fontAlgn="auto" latinLnBrk="0" hangingPunct="1">
              <a:lnSpc>
                <a:spcPct val="100000"/>
              </a:lnSpc>
              <a:spcBef>
                <a:spcPts val="0"/>
              </a:spcBef>
              <a:spcAft>
                <a:spcPts val="0"/>
              </a:spcAft>
              <a:buClrTx/>
              <a:buSzPct val="100000"/>
              <a:buFontTx/>
              <a:buNone/>
              <a:tabLst/>
              <a:defRPr/>
            </a:pPr>
            <a:endParaRPr lang="en-US" sz="1200" b="1" baseline="0">
              <a:solidFill>
                <a:srgbClr val="000000"/>
              </a:solidFill>
              <a:latin typeface="Geneva"/>
              <a:cs typeface="Geneva"/>
              <a:sym typeface="Wingdings"/>
            </a:endParaRPr>
          </a:p>
          <a:p>
            <a:pPr marL="0" marR="0" lvl="0" indent="0" algn="l" defTabSz="457200" rtl="0" eaLnBrk="1" fontAlgn="auto" latinLnBrk="0" hangingPunct="1">
              <a:lnSpc>
                <a:spcPct val="100000"/>
              </a:lnSpc>
              <a:spcBef>
                <a:spcPts val="0"/>
              </a:spcBef>
              <a:spcAft>
                <a:spcPts val="0"/>
              </a:spcAft>
              <a:buClrTx/>
              <a:buSzPct val="100000"/>
              <a:buFontTx/>
              <a:buNone/>
              <a:tabLst/>
              <a:defRPr/>
            </a:pPr>
            <a:r>
              <a:rPr lang="en-US" sz="1200" b="1" baseline="0">
                <a:solidFill>
                  <a:srgbClr val="000000"/>
                </a:solidFill>
                <a:latin typeface="Geneva"/>
                <a:cs typeface="Geneva"/>
                <a:sym typeface="Wingdings"/>
              </a:rPr>
              <a:t>Binaires composées d’une étoile donneuse froide de type géante ou supergéante.</a:t>
            </a:r>
          </a:p>
          <a:p>
            <a:pPr lvl="0">
              <a:lnSpc>
                <a:spcPct val="110000"/>
              </a:lnSpc>
              <a:buSzPct val="100000"/>
            </a:pPr>
            <a:r>
              <a:rPr lang="en-US" sz="1200" b="1" dirty="0">
                <a:latin typeface="Geneva"/>
                <a:cs typeface="Geneva"/>
              </a:rPr>
              <a:t>Morphologie 3D de l’enveloppe circumstellaire autour des supergéantes rouges</a:t>
            </a:r>
          </a:p>
          <a:p>
            <a:pPr marL="171450" indent="-171450">
              <a:lnSpc>
                <a:spcPct val="110000"/>
              </a:lnSpc>
              <a:buSzPct val="100000"/>
              <a:buBlip>
                <a:blip r:embed="rId3"/>
              </a:buBlip>
            </a:pPr>
            <a:r>
              <a:rPr lang="en-US" sz="1200" b="1">
                <a:solidFill>
                  <a:srgbClr val="000000"/>
                </a:solidFill>
                <a:latin typeface="Geneva"/>
                <a:cs typeface="Geneva"/>
              </a:rPr>
              <a:t> </a:t>
            </a:r>
            <a:r>
              <a:rPr lang="en-US" sz="1200" b="1" u="sng">
                <a:solidFill>
                  <a:srgbClr val="000000"/>
                </a:solidFill>
                <a:latin typeface="Geneva"/>
                <a:cs typeface="Geneva"/>
              </a:rPr>
              <a:t>ma contribution :</a:t>
            </a:r>
            <a:r>
              <a:rPr lang="en-US" sz="1200" b="1">
                <a:solidFill>
                  <a:srgbClr val="000000"/>
                </a:solidFill>
                <a:latin typeface="Geneva"/>
                <a:cs typeface="Geneva"/>
              </a:rPr>
              <a:t> impact</a:t>
            </a:r>
            <a:r>
              <a:rPr lang="en-US" sz="600" b="1">
                <a:solidFill>
                  <a:srgbClr val="000000"/>
                </a:solidFill>
                <a:latin typeface="Geneva"/>
                <a:cs typeface="Geneva"/>
              </a:rPr>
              <a:t> </a:t>
            </a:r>
            <a:r>
              <a:rPr lang="en-US" sz="1200" b="1">
                <a:solidFill>
                  <a:srgbClr val="000000"/>
                </a:solidFill>
                <a:latin typeface="Geneva"/>
                <a:cs typeface="Geneva"/>
              </a:rPr>
              <a:t>d’un compagnon</a:t>
            </a:r>
          </a:p>
          <a:p>
            <a:pPr marL="171450" lvl="0" indent="-171450">
              <a:lnSpc>
                <a:spcPct val="110000"/>
              </a:lnSpc>
              <a:buSzPct val="100000"/>
              <a:buBlip>
                <a:blip r:embed="rId3"/>
              </a:buBlip>
            </a:pPr>
            <a:r>
              <a:rPr lang="en-US" sz="1200" b="1">
                <a:solidFill>
                  <a:srgbClr val="000000"/>
                </a:solidFill>
                <a:latin typeface="Geneva"/>
                <a:cs typeface="Geneva"/>
              </a:rPr>
              <a:t> paramétrisation du lancement du vent de l’étoile</a:t>
            </a:r>
          </a:p>
          <a:p>
            <a:pPr marL="171450" lvl="0" indent="-171450">
              <a:lnSpc>
                <a:spcPct val="110000"/>
              </a:lnSpc>
              <a:buSzPct val="100000"/>
              <a:buBlip>
                <a:blip r:embed="rId3"/>
              </a:buBlip>
            </a:pPr>
            <a:endParaRPr lang="en-US" sz="1200" b="1">
              <a:solidFill>
                <a:srgbClr val="000000"/>
              </a:solidFill>
              <a:latin typeface="Geneva"/>
              <a:cs typeface="Geneva"/>
            </a:endParaRPr>
          </a:p>
          <a:p>
            <a:pPr marL="0" lvl="0" indent="0">
              <a:lnSpc>
                <a:spcPct val="110000"/>
              </a:lnSpc>
              <a:buSzPct val="100000"/>
              <a:buNone/>
            </a:pPr>
            <a:endParaRPr lang="fr-FR" sz="1200" kern="120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34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10000"/>
              </a:lnSpc>
              <a:buSzPct val="100000"/>
              <a:buNone/>
            </a:pPr>
            <a:r>
              <a:rPr lang="fr-FR" sz="1200" kern="1200" smtClean="0">
                <a:solidFill>
                  <a:schemeClr val="tx1"/>
                </a:solidFill>
                <a:latin typeface="+mn-lt"/>
                <a:ea typeface="+mn-ea"/>
                <a:cs typeface="+mn-cs"/>
              </a:rPr>
              <a:t>Cohérence</a:t>
            </a:r>
            <a:r>
              <a:rPr lang="fr-FR" sz="1200" kern="1200" baseline="0" smtClean="0">
                <a:solidFill>
                  <a:schemeClr val="tx1"/>
                </a:solidFill>
                <a:latin typeface="+mn-lt"/>
                <a:ea typeface="+mn-ea"/>
                <a:cs typeface="+mn-cs"/>
              </a:rPr>
              <a:t> avec les capacités computationnelles disponibles</a:t>
            </a:r>
          </a:p>
          <a:p>
            <a:pPr marL="0" lvl="0" indent="0">
              <a:lnSpc>
                <a:spcPct val="110000"/>
              </a:lnSpc>
              <a:buSzPct val="100000"/>
              <a:buNone/>
            </a:pPr>
            <a:endParaRPr lang="fr-FR" sz="1200" kern="1200" baseline="0" smtClean="0">
              <a:solidFill>
                <a:schemeClr val="tx1"/>
              </a:solidFill>
              <a:latin typeface="+mn-lt"/>
              <a:ea typeface="+mn-ea"/>
              <a:cs typeface="+mn-cs"/>
            </a:endParaRPr>
          </a:p>
          <a:p>
            <a:pPr marL="0" lvl="0" indent="0">
              <a:lnSpc>
                <a:spcPct val="110000"/>
              </a:lnSpc>
              <a:buSzPct val="100000"/>
              <a:buNone/>
            </a:pPr>
            <a:r>
              <a:rPr lang="fr-FR" sz="1200" kern="1200" baseline="0" smtClean="0">
                <a:solidFill>
                  <a:schemeClr val="tx1"/>
                </a:solidFill>
                <a:latin typeface="+mn-lt"/>
                <a:ea typeface="+mn-ea"/>
                <a:cs typeface="+mn-cs"/>
              </a:rPr>
              <a:t>À l’ENS (Tier-2) : </a:t>
            </a:r>
            <a:r>
              <a:rPr lang="fr-FR" sz="1200" kern="1200" smtClean="0">
                <a:solidFill>
                  <a:schemeClr val="tx1"/>
                </a:solidFill>
                <a:latin typeface="+mn-lt"/>
                <a:ea typeface="+mn-ea"/>
                <a:cs typeface="+mn-cs"/>
              </a:rPr>
              <a:t>PSMN (pôle scientifique de modélisation numérique) @ ENS, avec plusieurs</a:t>
            </a:r>
            <a:r>
              <a:rPr lang="fr-FR" sz="1200" kern="1200" baseline="0" smtClean="0">
                <a:solidFill>
                  <a:schemeClr val="tx1"/>
                </a:solidFill>
                <a:latin typeface="+mn-lt"/>
                <a:ea typeface="+mn-ea"/>
                <a:cs typeface="+mn-cs"/>
              </a:rPr>
              <a:t> milliers de cœurs</a:t>
            </a:r>
          </a:p>
          <a:p>
            <a:pPr marL="0" marR="0" lvl="0" indent="0" algn="l" defTabSz="457200" rtl="0" eaLnBrk="1" fontAlgn="auto" latinLnBrk="0" hangingPunct="1">
              <a:lnSpc>
                <a:spcPct val="110000"/>
              </a:lnSpc>
              <a:spcBef>
                <a:spcPts val="0"/>
              </a:spcBef>
              <a:spcAft>
                <a:spcPts val="0"/>
              </a:spcAft>
              <a:buClrTx/>
              <a:buSzPct val="100000"/>
              <a:buFontTx/>
              <a:buNone/>
              <a:tabLst/>
              <a:defRPr/>
            </a:pPr>
            <a:r>
              <a:rPr lang="fr-FR" sz="1200" kern="1200" baseline="0" smtClean="0">
                <a:solidFill>
                  <a:schemeClr val="tx1"/>
                </a:solidFill>
                <a:latin typeface="+mn-lt"/>
                <a:ea typeface="+mn-ea"/>
                <a:cs typeface="+mn-cs"/>
              </a:rPr>
              <a:t>En France (Tier-1) : nouvelle</a:t>
            </a:r>
            <a:r>
              <a:rPr lang="fr-FR" sz="1200" kern="1200" smtClean="0">
                <a:solidFill>
                  <a:schemeClr val="tx1"/>
                </a:solidFill>
                <a:latin typeface="+mn-lt"/>
                <a:ea typeface="+mn-ea"/>
                <a:cs typeface="+mn-cs"/>
              </a:rPr>
              <a:t> machine @ IDRIS, Jean Zay,</a:t>
            </a:r>
            <a:r>
              <a:rPr lang="fr-FR" sz="1200" kern="1200" baseline="0" smtClean="0">
                <a:solidFill>
                  <a:schemeClr val="tx1"/>
                </a:solidFill>
                <a:latin typeface="+mn-lt"/>
                <a:ea typeface="+mn-ea"/>
                <a:cs typeface="+mn-cs"/>
              </a:rPr>
              <a:t> avec</a:t>
            </a:r>
            <a:r>
              <a:rPr lang="fr-FR" sz="1200" kern="1200" smtClean="0">
                <a:solidFill>
                  <a:schemeClr val="tx1"/>
                </a:solidFill>
                <a:latin typeface="+mn-lt"/>
                <a:ea typeface="+mn-ea"/>
                <a:cs typeface="+mn-cs"/>
              </a:rPr>
              <a:t> noeuds convergés (CPU et GPU) (=&gt;</a:t>
            </a:r>
            <a:r>
              <a:rPr lang="fr-FR" sz="1200" kern="1200" baseline="0" smtClean="0">
                <a:solidFill>
                  <a:schemeClr val="tx1"/>
                </a:solidFill>
                <a:latin typeface="+mn-lt"/>
                <a:ea typeface="+mn-ea"/>
                <a:cs typeface="+mn-cs"/>
              </a:rPr>
              <a:t> p</a:t>
            </a:r>
            <a:r>
              <a:rPr lang="fr-FR" sz="1200" kern="1200" smtClean="0">
                <a:solidFill>
                  <a:schemeClr val="tx1"/>
                </a:solidFill>
                <a:latin typeface="+mn-lt"/>
                <a:ea typeface="+mn-ea"/>
                <a:cs typeface="+mn-cs"/>
              </a:rPr>
              <a:t>orter RAMSES et éventuellement AMRVAC sur GPU w/ openACC (~openMP).)</a:t>
            </a:r>
          </a:p>
          <a:p>
            <a:pPr marL="0" marR="0" lvl="0" indent="0" algn="l" defTabSz="457200" rtl="0" eaLnBrk="1" fontAlgn="auto" latinLnBrk="0" hangingPunct="1">
              <a:lnSpc>
                <a:spcPct val="110000"/>
              </a:lnSpc>
              <a:spcBef>
                <a:spcPts val="0"/>
              </a:spcBef>
              <a:spcAft>
                <a:spcPts val="0"/>
              </a:spcAft>
              <a:buClrTx/>
              <a:buSzPct val="100000"/>
              <a:buFontTx/>
              <a:buNone/>
              <a:tabLst/>
              <a:defRPr/>
            </a:pPr>
            <a:endParaRPr lang="fr-FR" sz="1200" kern="1200" baseline="0" smtClean="0">
              <a:solidFill>
                <a:schemeClr val="tx1"/>
              </a:solidFill>
              <a:latin typeface="+mn-lt"/>
              <a:ea typeface="+mn-ea"/>
              <a:cs typeface="+mn-cs"/>
            </a:endParaRPr>
          </a:p>
          <a:p>
            <a:pPr marL="0" marR="0" lvl="0" indent="0" algn="l" defTabSz="457200" rtl="0" eaLnBrk="1" fontAlgn="auto" latinLnBrk="0" hangingPunct="1">
              <a:lnSpc>
                <a:spcPct val="110000"/>
              </a:lnSpc>
              <a:spcBef>
                <a:spcPts val="0"/>
              </a:spcBef>
              <a:spcAft>
                <a:spcPts val="0"/>
              </a:spcAft>
              <a:buClrTx/>
              <a:buSzPct val="100000"/>
              <a:buFontTx/>
              <a:buNone/>
              <a:tabLst/>
              <a:defRPr/>
            </a:pPr>
            <a:r>
              <a:rPr lang="en-US">
                <a:solidFill>
                  <a:srgbClr val="000000"/>
                </a:solidFill>
                <a:latin typeface="Geneva"/>
                <a:cs typeface="Geneva"/>
              </a:rPr>
              <a:t>Complémentarité avec </a:t>
            </a:r>
            <a:r>
              <a:rPr lang="en-US" baseline="0">
                <a:solidFill>
                  <a:srgbClr val="000000"/>
                </a:solidFill>
                <a:latin typeface="Geneva"/>
                <a:cs typeface="Geneva"/>
              </a:rPr>
              <a:t>RAMSES : nombreux niveaux AMR, diffusion ambipolaire, transport contraint</a:t>
            </a:r>
            <a:endParaRPr lang="fr-FR" sz="1200" kern="1200" baseline="0" smtClean="0">
              <a:solidFill>
                <a:schemeClr val="tx1"/>
              </a:solidFill>
              <a:latin typeface="+mn-lt"/>
              <a:ea typeface="+mn-ea"/>
              <a:cs typeface="+mn-cs"/>
            </a:endParaRPr>
          </a:p>
          <a:p>
            <a:pPr marL="0" marR="0" lvl="0" indent="0" algn="l" defTabSz="457200" rtl="0" eaLnBrk="1" fontAlgn="auto" latinLnBrk="0" hangingPunct="1">
              <a:lnSpc>
                <a:spcPct val="110000"/>
              </a:lnSpc>
              <a:spcBef>
                <a:spcPts val="0"/>
              </a:spcBef>
              <a:spcAft>
                <a:spcPts val="0"/>
              </a:spcAft>
              <a:buClrTx/>
              <a:buSzPct val="100000"/>
              <a:buFontTx/>
              <a:buNone/>
              <a:tabLst/>
              <a:defRPr/>
            </a:pPr>
            <a:endParaRPr lang="fr-FR" sz="1200" kern="1200" baseline="0" smtClean="0">
              <a:solidFill>
                <a:schemeClr val="tx1"/>
              </a:solidFill>
              <a:latin typeface="+mn-lt"/>
              <a:ea typeface="+mn-ea"/>
              <a:cs typeface="+mn-cs"/>
            </a:endParaRPr>
          </a:p>
          <a:p>
            <a:pPr marL="0" marR="0" lvl="0" indent="0" algn="l" defTabSz="457200" rtl="0" eaLnBrk="1" fontAlgn="auto" latinLnBrk="0" hangingPunct="1">
              <a:lnSpc>
                <a:spcPct val="110000"/>
              </a:lnSpc>
              <a:spcBef>
                <a:spcPts val="0"/>
              </a:spcBef>
              <a:spcAft>
                <a:spcPts val="0"/>
              </a:spcAft>
              <a:buClrTx/>
              <a:buSzPct val="100000"/>
              <a:buFontTx/>
              <a:buNone/>
              <a:tabLst/>
              <a:defRPr/>
            </a:pPr>
            <a:r>
              <a:rPr lang="fr-FR" sz="1200" kern="1200" baseline="0" smtClean="0">
                <a:solidFill>
                  <a:schemeClr val="tx1"/>
                </a:solidFill>
                <a:latin typeface="+mn-lt"/>
                <a:ea typeface="+mn-ea"/>
                <a:cs typeface="+mn-cs"/>
              </a:rPr>
              <a:t>Le </a:t>
            </a:r>
            <a:r>
              <a:rPr lang="fr-FR" sz="1200" kern="1200" smtClean="0">
                <a:solidFill>
                  <a:schemeClr val="tx1"/>
                </a:solidFill>
                <a:latin typeface="+mn-lt"/>
                <a:ea typeface="+mn-ea"/>
                <a:cs typeface="+mn-cs"/>
              </a:rPr>
              <a:t>centre Blaise Pascal</a:t>
            </a:r>
            <a:r>
              <a:rPr lang="fr-FR" sz="1200" kern="1200" baseline="0" smtClean="0">
                <a:solidFill>
                  <a:schemeClr val="tx1"/>
                </a:solidFill>
                <a:latin typeface="+mn-lt"/>
                <a:ea typeface="+mn-ea"/>
                <a:cs typeface="+mn-cs"/>
              </a:rPr>
              <a:t> à l’ENS qui fait office de maison de la simulation et de</a:t>
            </a:r>
            <a:r>
              <a:rPr lang="fr-FR" sz="1200" kern="1200" smtClean="0">
                <a:solidFill>
                  <a:schemeClr val="tx1"/>
                </a:solidFill>
                <a:latin typeface="+mn-lt"/>
                <a:ea typeface="+mn-ea"/>
                <a:cs typeface="+mn-cs"/>
              </a:rPr>
              <a:t> plateforme de veille technologique </a:t>
            </a:r>
            <a:endParaRPr lang="fr-FR" sz="1200" kern="1200" baseline="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fr-FR" sz="1200" kern="120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35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a:t>
            </a:r>
          </a:p>
          <a:p>
            <a:endParaRPr lang="en-US" baseline="0" dirty="0" smtClean="0"/>
          </a:p>
          <a:p>
            <a:r>
              <a:rPr lang="en-US" baseline="0" dirty="0" smtClean="0"/>
              <a:t>Elle a été sélectionnée pour être hébergé sur le site de démonstration de Mathematica après une phase de reviewing</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pour moitié des normaliens élèves et pour moitié des normaliens étudiants</a:t>
            </a:r>
          </a:p>
          <a:p>
            <a:endParaRPr lang="en-US" baseline="0" dirty="0" smtClean="0"/>
          </a:p>
          <a:p>
            <a:r>
              <a:rPr lang="en-US" baseline="0" dirty="0" smtClean="0"/>
              <a:t>en fonction des besoins à pourvoir, TD, TP ou bien CM</a:t>
            </a:r>
          </a:p>
          <a:p>
            <a:endParaRPr lang="en-US" baseline="0" dirty="0" smtClean="0"/>
          </a:p>
          <a:p>
            <a:r>
              <a:rPr lang="en-US" baseline="0" dirty="0" smtClean="0"/>
              <a:t>Physique nucléaire et applications à l’Astrophysique</a:t>
            </a:r>
          </a:p>
          <a:p>
            <a:endParaRPr lang="en-US" baseline="0" dirty="0" smtClean="0"/>
          </a:p>
          <a:p>
            <a:r>
              <a:rPr lang="en-US" baseline="0" dirty="0" smtClean="0"/>
              <a:t>Sans oublier le French Physics Tournament qui fait office de pré-sélection pour l’IPT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disponibles au concours (</a:t>
            </a:r>
            <a:r>
              <a:rPr lang="en-US" baseline="0" dirty="0" smtClean="0"/>
              <a:t>Igor, LabVIEW, Matlab) me sont familiers</a:t>
            </a:r>
          </a:p>
          <a:p>
            <a:r>
              <a:rPr lang="en-US" baseline="0" dirty="0" smtClean="0"/>
              <a:t>Concours spécial docteurs depuis 2017</a:t>
            </a:r>
          </a:p>
          <a:p>
            <a:endParaRPr lang="en-US" baseline="0" dirty="0" smtClean="0"/>
          </a:p>
          <a:p>
            <a:r>
              <a:rPr lang="en-US" baseline="0" dirty="0" smtClean="0"/>
              <a:t>A plus long terme, en M2</a:t>
            </a:r>
          </a:p>
          <a:p>
            <a:r>
              <a:rPr lang="en-US" baseline="0" dirty="0" smtClean="0"/>
              <a:t>Master européen Erasmus Mundus AtoSIM, en anglais</a:t>
            </a:r>
          </a:p>
          <a:p>
            <a:r>
              <a:rPr lang="fr-FR" sz="1200" kern="1200" smtClean="0">
                <a:solidFill>
                  <a:schemeClr val="tx1"/>
                </a:solidFill>
                <a:latin typeface="+mn-lt"/>
                <a:ea typeface="+mn-ea"/>
                <a:cs typeface="+mn-cs"/>
              </a:rPr>
              <a:t>Atomic Scale modelling of physical, chemical and biomolecular systems</a:t>
            </a:r>
          </a:p>
          <a:p>
            <a:endParaRPr lang="fr-FR" sz="1200" kern="1200" baseline="0" smtClean="0">
              <a:solidFill>
                <a:schemeClr val="tx1"/>
              </a:solidFill>
              <a:latin typeface="+mn-lt"/>
              <a:ea typeface="+mn-ea"/>
              <a:cs typeface="+mn-cs"/>
            </a:endParaRPr>
          </a:p>
          <a:p>
            <a:r>
              <a:rPr lang="fr-FR" sz="1200" kern="1200" baseline="0" smtClean="0">
                <a:solidFill>
                  <a:schemeClr val="tx1"/>
                </a:solidFill>
                <a:latin typeface="+mn-lt"/>
                <a:ea typeface="+mn-ea"/>
                <a:cs typeface="+mn-cs"/>
              </a:rPr>
              <a:t>Vlasov, </a:t>
            </a:r>
            <a:r>
              <a:rPr lang="fr-FR" sz="1200" kern="1200" smtClean="0">
                <a:solidFill>
                  <a:schemeClr val="tx1"/>
                </a:solidFill>
                <a:latin typeface="+mn-lt"/>
                <a:ea typeface="+mn-ea"/>
                <a:cs typeface="+mn-cs"/>
              </a:rPr>
              <a:t>introduite par Thomas Buchert dans son cours Cosmology and gravitational systems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Et de mon projet de recherche, rendu possible grâce à cette nouvelle Astronomie multi-messager désormais à notre portée. Merci.</a:t>
            </a:r>
          </a:p>
        </p:txBody>
      </p:sp>
      <p:sp>
        <p:nvSpPr>
          <p:cNvPr id="4" name="Slide Number Placeholder 3"/>
          <p:cNvSpPr>
            <a:spLocks noGrp="1"/>
          </p:cNvSpPr>
          <p:nvPr>
            <p:ph type="sldNum" sz="quarter" idx="10"/>
          </p:nvPr>
        </p:nvSpPr>
        <p:spPr/>
        <p:txBody>
          <a:bodyPr/>
          <a:lstStyle/>
          <a:p>
            <a:fld id="{FD27859D-BD2F-ED4A-98D9-D354E2238587}" type="slidenum">
              <a:rPr lang="en-US" smtClean="0"/>
              <a:t>40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41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Terme</a:t>
            </a:r>
            <a:r>
              <a:rPr lang="en-US" baseline="0">
                <a:solidFill>
                  <a:srgbClr val="000000"/>
                </a:solidFill>
                <a:latin typeface="Geneva"/>
                <a:cs typeface="Geneva"/>
              </a:rPr>
              <a:t> supplémentaire pour l’effet </a:t>
            </a:r>
            <a:r>
              <a:rPr lang="en-US">
                <a:solidFill>
                  <a:srgbClr val="000000"/>
                </a:solidFill>
                <a:latin typeface="Geneva"/>
                <a:cs typeface="Geneva"/>
              </a:rPr>
              <a:t>Hall (avec resistivité</a:t>
            </a:r>
            <a:r>
              <a:rPr lang="en-US" baseline="0">
                <a:solidFill>
                  <a:srgbClr val="000000"/>
                </a:solidFill>
                <a:latin typeface="Geneva"/>
                <a:cs typeface="Geneva"/>
              </a:rPr>
              <a:t> plus faible qu’en réalité cependant) =&gt; courant j enters in flux =&gt; plus hyperbolique</a:t>
            </a:r>
          </a:p>
          <a:p>
            <a:endParaRPr lang="en-US" baseline="0">
              <a:solidFill>
                <a:srgbClr val="000000"/>
              </a:solidFill>
              <a:latin typeface="Geneva"/>
              <a:cs typeface="Geneva"/>
            </a:endParaRPr>
          </a:p>
          <a:p>
            <a:r>
              <a:rPr lang="en-US" baseline="0">
                <a:solidFill>
                  <a:srgbClr val="000000"/>
                </a:solidFill>
                <a:latin typeface="Geneva"/>
                <a:cs typeface="Geneva"/>
              </a:rPr>
              <a:t>Courant j obtenu à partir du champ magnétique reconstruit aux interfaces. Condition CFL modifiée pour tenir compte de la vitesse de propagation des ondes whistler.</a:t>
            </a:r>
          </a:p>
          <a:p>
            <a:endParaRPr lang="en-US" baseline="0">
              <a:solidFill>
                <a:srgbClr val="000000"/>
              </a:solidFill>
              <a:latin typeface="Geneva"/>
              <a:cs typeface="Geneva"/>
            </a:endParaRPr>
          </a:p>
          <a:p>
            <a:r>
              <a:rPr lang="en-US" baseline="0">
                <a:solidFill>
                  <a:srgbClr val="000000"/>
                </a:solidFill>
                <a:latin typeface="Geneva"/>
                <a:cs typeface="Geneva"/>
              </a:rPr>
              <a:t>Analogue à ce qu’a développé Geoffroy Lesur pour le code PLUTO</a:t>
            </a:r>
            <a:endParaRPr lang="en-US">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42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43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44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45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46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54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8/5/19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10.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38.jpeg"/><Relationship Id="rId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45.png"/><Relationship Id="rId5" Type="http://schemas.openxmlformats.org/officeDocument/2006/relationships/image" Target="../media/image10.png"/><Relationship Id="rId6" Type="http://schemas.openxmlformats.org/officeDocument/2006/relationships/image" Target="../media/image46.jp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png"/><Relationship Id="rId6"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10.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5.png"/><Relationship Id="rId5" Type="http://schemas.openxmlformats.org/officeDocument/2006/relationships/image" Target="../media/image1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5.png"/><Relationship Id="rId5" Type="http://schemas.openxmlformats.org/officeDocument/2006/relationships/image" Target="../media/image10.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jpeg"/><Relationship Id="rId8"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Maître de conférences –</a:t>
            </a:r>
          </a:p>
          <a:p>
            <a:pPr algn="ctr"/>
            <a:r>
              <a:rPr lang="en-US" sz="2800" b="1" dirty="0">
                <a:solidFill>
                  <a:srgbClr val="000000"/>
                </a:solidFill>
                <a:latin typeface="Geneva"/>
                <a:cs typeface="Geneva"/>
              </a:rPr>
              <a:t>Équipe AstroENS du CRAL</a:t>
            </a:r>
            <a:endParaRPr lang="en-US" sz="2800" b="1" dirty="0" smtClean="0">
              <a:solidFill>
                <a:srgbClr val="000000"/>
              </a:solidFill>
              <a:latin typeface="Geneva"/>
              <a:cs typeface="Geneva"/>
            </a:endParaRP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1917563"/>
            <a:ext cx="4572000" cy="798680"/>
          </a:xfrm>
          <a:prstGeom prst="rect">
            <a:avLst/>
          </a:prstGeom>
          <a:ln>
            <a:noFill/>
          </a:ln>
        </p:spPr>
        <p:txBody>
          <a:bodyPr>
            <a:spAutoFit/>
          </a:bodyPr>
          <a:lstStyle/>
          <a:p>
            <a:pPr algn="ctr">
              <a:lnSpc>
                <a:spcPct val="130000"/>
              </a:lnSpc>
            </a:pPr>
            <a:r>
              <a:rPr lang="en-US" b="1">
                <a:solidFill>
                  <a:srgbClr val="000000"/>
                </a:solidFill>
                <a:latin typeface="Geneva"/>
                <a:cs typeface="Geneva"/>
              </a:rPr>
              <a:t>ENS de Lyon</a:t>
            </a:r>
          </a:p>
          <a:p>
            <a:pPr algn="ctr">
              <a:lnSpc>
                <a:spcPct val="130000"/>
              </a:lnSpc>
            </a:pPr>
            <a:r>
              <a:rPr lang="en-US" b="1">
                <a:solidFill>
                  <a:srgbClr val="000000"/>
                </a:solidFill>
                <a:latin typeface="Geneva"/>
                <a:cs typeface="Geneva"/>
              </a:rPr>
              <a:t>Mai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6" name="Rectangle 25"/>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27" name="Rectangle 2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18</a:t>
            </a: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18</a:t>
            </a:r>
          </a:p>
        </p:txBody>
      </p:sp>
    </p:spTree>
    <p:extLst>
      <p:ext uri="{BB962C8B-B14F-4D97-AF65-F5344CB8AC3E}">
        <p14:creationId xmlns:p14="http://schemas.microsoft.com/office/powerpoint/2010/main" val="8196762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868" y="516557"/>
            <a:ext cx="3504950" cy="349187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7"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grpSp>
        <p:nvGrpSpPr>
          <p:cNvPr id="18" name="Grouper 17"/>
          <p:cNvGrpSpPr/>
          <p:nvPr/>
        </p:nvGrpSpPr>
        <p:grpSpPr>
          <a:xfrm>
            <a:off x="29341" y="1266178"/>
            <a:ext cx="6075389" cy="5125686"/>
            <a:chOff x="107155" y="1359118"/>
            <a:chExt cx="6075389" cy="5125686"/>
          </a:xfrm>
        </p:grpSpPr>
        <p:sp>
          <p:nvSpPr>
            <p:cNvPr id="14" name="Rectangle 13"/>
            <p:cNvSpPr/>
            <p:nvPr/>
          </p:nvSpPr>
          <p:spPr>
            <a:xfrm>
              <a:off x="107155" y="1757355"/>
              <a:ext cx="6075389" cy="4727449"/>
            </a:xfrm>
            <a:prstGeom prst="rect">
              <a:avLst/>
            </a:prstGeom>
          </p:spPr>
          <p:txBody>
            <a:bodyPr wrap="square">
              <a:spAutoFit/>
            </a:bodyPr>
            <a:lstStyle/>
            <a:p>
              <a:pPr marL="171450" lvl="0" indent="-171450">
                <a:lnSpc>
                  <a:spcPct val="140000"/>
                </a:lnSpc>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lnSpc>
                  <a:spcPct val="140000"/>
                </a:lnSpc>
                <a:buSzPct val="100000"/>
                <a:buBlip>
                  <a:blip r:embed="rId4"/>
                </a:buBlip>
              </a:pPr>
              <a:endParaRPr lang="en-US" b="1">
                <a:solidFill>
                  <a:srgbClr val="000000"/>
                </a:solidFill>
                <a:latin typeface="Geneva"/>
                <a:cs typeface="Geneva"/>
              </a:endParaRPr>
            </a:p>
            <a:p>
              <a:pPr marL="171450" lvl="0" indent="-171450">
                <a:lnSpc>
                  <a:spcPct val="140000"/>
                </a:lnSpc>
                <a:buSzPct val="100000"/>
                <a:buBlip>
                  <a:blip r:embed="rId4"/>
                </a:buBlip>
              </a:pPr>
              <a:endParaRPr lang="en-US" b="1">
                <a:solidFill>
                  <a:srgbClr val="000000"/>
                </a:solidFill>
                <a:latin typeface="Geneva"/>
                <a:cs typeface="Geneva"/>
              </a:endParaRPr>
            </a:p>
            <a:p>
              <a:pPr marL="171450" lvl="0" indent="-171450">
                <a:lnSpc>
                  <a:spcPct val="140000"/>
                </a:lnSpc>
                <a:buSzPct val="100000"/>
                <a:buBlip>
                  <a:blip r:embed="rId4"/>
                </a:buBlip>
              </a:pPr>
              <a:endParaRPr lang="en-US" b="1">
                <a:solidFill>
                  <a:srgbClr val="000000"/>
                </a:solidFill>
                <a:latin typeface="Geneva"/>
                <a:cs typeface="Geneva"/>
              </a:endParaRPr>
            </a:p>
            <a:p>
              <a:pPr lvl="0">
                <a:lnSpc>
                  <a:spcPct val="140000"/>
                </a:lnSpc>
                <a:buSzPct val="100000"/>
              </a:pPr>
              <a:endParaRPr lang="en-US" b="1">
                <a:solidFill>
                  <a:srgbClr val="000000"/>
                </a:solidFill>
                <a:latin typeface="Geneva"/>
                <a:cs typeface="Geneva"/>
              </a:endParaRPr>
            </a:p>
            <a:p>
              <a:pPr marL="171450" indent="-171450">
                <a:lnSpc>
                  <a:spcPct val="140000"/>
                </a:lnSpc>
                <a:buSzPct val="100000"/>
                <a:buBlip>
                  <a:blip r:embed="rId4"/>
                </a:buBlip>
              </a:pPr>
              <a:r>
                <a:rPr lang="en-US">
                  <a:solidFill>
                    <a:srgbClr val="000000"/>
                  </a:solidFill>
                  <a:latin typeface="Geneva"/>
                  <a:cs typeface="Geneva"/>
                </a:rPr>
                <a:t> newtonien ou relativiste</a:t>
              </a:r>
            </a:p>
            <a:p>
              <a:pPr marL="171450" lvl="0" indent="-171450">
                <a:lnSpc>
                  <a:spcPct val="140000"/>
                </a:lnSpc>
                <a:buSzPct val="100000"/>
                <a:buBlip>
                  <a:blip r:embed="rId4"/>
                </a:buBlip>
              </a:pPr>
              <a:r>
                <a:rPr lang="en-US">
                  <a:solidFill>
                    <a:srgbClr val="000000"/>
                  </a:solidFill>
                  <a:latin typeface="Geneva"/>
                  <a:cs typeface="Geneva"/>
                </a:rPr>
                <a:t> compressible &amp; résistif</a:t>
              </a:r>
            </a:p>
            <a:p>
              <a:pPr marL="171450" lvl="0" indent="-171450">
                <a:lnSpc>
                  <a:spcPct val="140000"/>
                </a:lnSpc>
                <a:buSzPct val="100000"/>
                <a:buBlip>
                  <a:blip r:embed="rId4"/>
                </a:buBlip>
              </a:pPr>
              <a:r>
                <a:rPr lang="en-US">
                  <a:solidFill>
                    <a:srgbClr val="000000"/>
                  </a:solidFill>
                  <a:latin typeface="Geneva"/>
                  <a:cs typeface="Geneva"/>
                </a:rPr>
                <a:t> faible </a:t>
              </a:r>
              <a:r>
                <a:rPr lang="el-GR"/>
                <a:t>β</a:t>
              </a:r>
              <a:r>
                <a:rPr lang="fr-FR"/>
                <a:t> </a:t>
              </a:r>
              <a:r>
                <a:rPr lang="en-US">
                  <a:solidFill>
                    <a:srgbClr val="000000"/>
                  </a:solidFill>
                  <a:latin typeface="Geneva"/>
                  <a:cs typeface="Geneva"/>
                </a:rPr>
                <a:t>(séparation du champ B)</a:t>
              </a:r>
              <a:endParaRPr lang="fr-FR"/>
            </a:p>
            <a:p>
              <a:pPr marL="171450" lvl="0" indent="-171450">
                <a:lnSpc>
                  <a:spcPct val="140000"/>
                </a:lnSpc>
                <a:buSzPct val="100000"/>
                <a:buBlip>
                  <a:blip r:embed="rId4"/>
                </a:buBlip>
              </a:pPr>
              <a:r>
                <a:rPr lang="fr-FR">
                  <a:solidFill>
                    <a:srgbClr val="000000"/>
                  </a:solidFill>
                  <a:latin typeface="Geneva"/>
                  <a:cs typeface="Geneva"/>
                </a:rPr>
                <a:t> </a:t>
              </a:r>
              <a:r>
                <a:rPr lang="en-US">
                  <a:solidFill>
                    <a:srgbClr val="000000"/>
                  </a:solidFill>
                  <a:latin typeface="Geneva"/>
                  <a:cs typeface="Geneva"/>
                </a:rPr>
                <a:t>Hall-MHD (via un flux)</a:t>
              </a:r>
            </a:p>
            <a:p>
              <a:pPr marL="171450" lvl="0" indent="-171450">
                <a:lnSpc>
                  <a:spcPct val="140000"/>
                </a:lnSpc>
                <a:buSzPct val="100000"/>
                <a:buBlip>
                  <a:blip r:embed="rId4"/>
                </a:buBlip>
              </a:pPr>
              <a:r>
                <a:rPr lang="en-US">
                  <a:solidFill>
                    <a:srgbClr val="000000"/>
                  </a:solidFill>
                  <a:latin typeface="Geneva"/>
                  <a:cs typeface="Geneva"/>
                </a:rPr>
                <a:t> conduction thermique anisotrope</a:t>
              </a:r>
            </a:p>
            <a:p>
              <a:pPr marL="171450" lvl="0" indent="-171450">
                <a:lnSpc>
                  <a:spcPct val="140000"/>
                </a:lnSpc>
                <a:buSzPct val="100000"/>
                <a:buBlip>
                  <a:blip r:embed="rId4"/>
                </a:buBlip>
              </a:pPr>
              <a:r>
                <a:rPr lang="en-US">
                  <a:solidFill>
                    <a:srgbClr val="000000"/>
                  </a:solidFill>
                  <a:latin typeface="Geneva"/>
                  <a:cs typeface="Geneva"/>
                </a:rPr>
                <a:t> poussière</a:t>
              </a:r>
            </a:p>
            <a:p>
              <a:pPr marL="171450" lvl="0" indent="-171450">
                <a:lnSpc>
                  <a:spcPct val="140000"/>
                </a:lnSpc>
                <a:buSzPct val="100000"/>
                <a:buBlip>
                  <a:blip r:embed="rId4"/>
                </a:buBlip>
              </a:pPr>
              <a:r>
                <a:rPr lang="en-US">
                  <a:solidFill>
                    <a:srgbClr val="000000"/>
                  </a:solidFill>
                  <a:latin typeface="Geneva"/>
                  <a:cs typeface="Geneva"/>
                </a:rPr>
                <a:t> transfert radiatif (mince &amp; épais)</a:t>
              </a:r>
            </a:p>
          </p:txBody>
        </p:sp>
        <p:sp>
          <p:nvSpPr>
            <p:cNvPr id="10" name="Rounded Rectangle 39"/>
            <p:cNvSpPr/>
            <p:nvPr/>
          </p:nvSpPr>
          <p:spPr>
            <a:xfrm>
              <a:off x="156003" y="135911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grpSp>
      <p:grpSp>
        <p:nvGrpSpPr>
          <p:cNvPr id="20" name="Grouper 19"/>
          <p:cNvGrpSpPr/>
          <p:nvPr/>
        </p:nvGrpSpPr>
        <p:grpSpPr>
          <a:xfrm>
            <a:off x="4773580" y="3988763"/>
            <a:ext cx="4544238" cy="2437311"/>
            <a:chOff x="3841794" y="2627538"/>
            <a:chExt cx="4544238" cy="2437311"/>
          </a:xfrm>
        </p:grpSpPr>
        <p:sp>
          <p:nvSpPr>
            <p:cNvPr id="11" name="Rounded Rectangle 39"/>
            <p:cNvSpPr/>
            <p:nvPr/>
          </p:nvSpPr>
          <p:spPr>
            <a:xfrm>
              <a:off x="3878430" y="262753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3" name="Rectangle 12"/>
            <p:cNvSpPr/>
            <p:nvPr/>
          </p:nvSpPr>
          <p:spPr>
            <a:xfrm>
              <a:off x="3841794" y="2664192"/>
              <a:ext cx="4544238" cy="2400657"/>
            </a:xfrm>
            <a:prstGeom prst="rect">
              <a:avLst/>
            </a:prstGeom>
          </p:spPr>
          <p:txBody>
            <a:bodyPr wrap="square">
              <a:spAutoFit/>
            </a:bodyPr>
            <a:lstStyle/>
            <a:p>
              <a:pPr lvl="0">
                <a:lnSpc>
                  <a:spcPct val="140000"/>
                </a:lnSpc>
                <a:buSzPct val="100000"/>
              </a:pPr>
              <a:endParaRPr lang="en-US">
                <a:solidFill>
                  <a:srgbClr val="000000"/>
                </a:solidFill>
                <a:latin typeface="Geneva"/>
                <a:cs typeface="Geneva"/>
              </a:endParaRPr>
            </a:p>
            <a:p>
              <a:pPr marL="171450" indent="-171450">
                <a:lnSpc>
                  <a:spcPct val="140000"/>
                </a:lnSpc>
                <a:buSzPct val="100000"/>
                <a:buBlip>
                  <a:blip r:embed="rId4"/>
                </a:buBlip>
              </a:pPr>
              <a:r>
                <a:rPr lang="en-US">
                  <a:solidFill>
                    <a:srgbClr val="000000"/>
                  </a:solidFill>
                  <a:latin typeface="Geneva"/>
                  <a:cs typeface="Geneva"/>
                </a:rPr>
                <a:t> volumes finis </a:t>
              </a:r>
            </a:p>
            <a:p>
              <a:pPr marL="171450" indent="-171450">
                <a:lnSpc>
                  <a:spcPct val="140000"/>
                </a:lnSpc>
                <a:buSzPct val="100000"/>
                <a:buBlip>
                  <a:blip r:embed="rId4"/>
                </a:buBlip>
              </a:pPr>
              <a:r>
                <a:rPr lang="en-US" b="1">
                  <a:solidFill>
                    <a:srgbClr val="000000"/>
                  </a:solidFill>
                  <a:latin typeface="Geneva"/>
                  <a:cs typeface="Geneva"/>
                </a:rPr>
                <a:t> maille adaptative</a:t>
              </a:r>
            </a:p>
            <a:p>
              <a:pPr marL="171450" indent="-171450">
                <a:lnSpc>
                  <a:spcPct val="140000"/>
                </a:lnSpc>
                <a:buSzPct val="100000"/>
                <a:buBlip>
                  <a:blip r:embed="rId4"/>
                </a:buBlip>
              </a:pPr>
              <a:r>
                <a:rPr lang="en-US">
                  <a:solidFill>
                    <a:srgbClr val="000000"/>
                  </a:solidFill>
                  <a:latin typeface="Geneva"/>
                  <a:cs typeface="Geneva"/>
                </a:rPr>
                <a:t> géométries multiples</a:t>
              </a:r>
            </a:p>
            <a:p>
              <a:pPr marL="171450" indent="-171450">
                <a:lnSpc>
                  <a:spcPct val="140000"/>
                </a:lnSpc>
                <a:buSzPct val="100000"/>
                <a:buBlip>
                  <a:blip r:embed="rId4"/>
                </a:buBlip>
              </a:pPr>
              <a:r>
                <a:rPr lang="en-US">
                  <a:solidFill>
                    <a:srgbClr val="000000"/>
                  </a:solidFill>
                  <a:latin typeface="Geneva"/>
                  <a:cs typeface="Geneva"/>
                </a:rPr>
                <a:t> solvers de Riemann approchés</a:t>
              </a:r>
            </a:p>
            <a:p>
              <a:pPr marL="171450" indent="-171450">
                <a:lnSpc>
                  <a:spcPct val="140000"/>
                </a:lnSpc>
                <a:buSzPct val="100000"/>
                <a:buBlip>
                  <a:blip r:embed="rId4"/>
                </a:buBlip>
              </a:pPr>
              <a:r>
                <a:rPr lang="en-US">
                  <a:solidFill>
                    <a:srgbClr val="000000"/>
                  </a:solidFill>
                  <a:latin typeface="Geneva"/>
                  <a:cs typeface="Geneva"/>
                </a:rPr>
                <a:t> divergence du champ magnétique</a:t>
              </a:r>
              <a:endParaRPr lang="en-US">
                <a:solidFill>
                  <a:srgbClr val="000000"/>
                </a:solidFill>
                <a:latin typeface="Geneva"/>
                <a:cs typeface="Geneva"/>
              </a:endParaRPr>
            </a:p>
          </p:txBody>
        </p:sp>
      </p:gr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 18</a:t>
            </a:r>
          </a:p>
        </p:txBody>
      </p:sp>
      <p:sp>
        <p:nvSpPr>
          <p:cNvPr id="24" name="Rectangle 23"/>
          <p:cNvSpPr/>
          <p:nvPr/>
        </p:nvSpPr>
        <p:spPr>
          <a:xfrm>
            <a:off x="3288260" y="1243879"/>
            <a:ext cx="1969411" cy="261610"/>
          </a:xfrm>
          <a:prstGeom prst="rect">
            <a:avLst/>
          </a:prstGeom>
        </p:spPr>
        <p:txBody>
          <a:bodyPr wrap="square">
            <a:spAutoFit/>
          </a:bodyPr>
          <a:lstStyle/>
          <a:p>
            <a:pPr algn="ctr">
              <a:buSzPct val="100000"/>
            </a:pPr>
            <a:r>
              <a:rPr lang="en-US" sz="1100" i="1">
                <a:latin typeface="Geneva"/>
                <a:cs typeface="Geneva"/>
              </a:rPr>
              <a:t>Tóth &amp; Keppens 1997</a:t>
            </a:r>
          </a:p>
        </p:txBody>
      </p:sp>
      <p:grpSp>
        <p:nvGrpSpPr>
          <p:cNvPr id="41" name="Grouper 40"/>
          <p:cNvGrpSpPr/>
          <p:nvPr/>
        </p:nvGrpSpPr>
        <p:grpSpPr>
          <a:xfrm>
            <a:off x="531014" y="2245026"/>
            <a:ext cx="4794940" cy="1166086"/>
            <a:chOff x="571979" y="2130114"/>
            <a:chExt cx="4794940" cy="1166086"/>
          </a:xfrm>
        </p:grpSpPr>
        <p:sp>
          <p:nvSpPr>
            <p:cNvPr id="40" name="Rounded Rectangle 39"/>
            <p:cNvSpPr/>
            <p:nvPr/>
          </p:nvSpPr>
          <p:spPr>
            <a:xfrm>
              <a:off x="571979" y="2130114"/>
              <a:ext cx="4794940" cy="1166086"/>
            </a:xfrm>
            <a:prstGeom prst="roundRect">
              <a:avLst>
                <a:gd name="adj" fmla="val 3600"/>
              </a:avLst>
            </a:prstGeom>
            <a:solidFill>
              <a:srgbClr val="FFFDFA">
                <a:alpha val="22000"/>
              </a:srgbClr>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1" cap="small" dirty="0">
                <a:solidFill>
                  <a:srgbClr val="000000"/>
                </a:solidFill>
                <a:latin typeface="Geneva"/>
                <a:cs typeface="Geneva"/>
              </a:endParaRPr>
            </a:p>
          </p:txBody>
        </p:sp>
        <p:grpSp>
          <p:nvGrpSpPr>
            <p:cNvPr id="39" name="Grouper 38"/>
            <p:cNvGrpSpPr/>
            <p:nvPr/>
          </p:nvGrpSpPr>
          <p:grpSpPr>
            <a:xfrm>
              <a:off x="723958" y="2251018"/>
              <a:ext cx="4538441" cy="1014658"/>
              <a:chOff x="672355" y="2210053"/>
              <a:chExt cx="4538441" cy="1014658"/>
            </a:xfrm>
          </p:grpSpPr>
          <p:pic>
            <p:nvPicPr>
              <p:cNvPr id="34" name="Image 33" descr="conservative_equatio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55" y="2210053"/>
                <a:ext cx="4538441" cy="457200"/>
              </a:xfrm>
              <a:prstGeom prst="rect">
                <a:avLst/>
              </a:prstGeom>
            </p:spPr>
          </p:pic>
          <p:sp>
            <p:nvSpPr>
              <p:cNvPr id="35" name="Accolade ouvrante 34"/>
              <p:cNvSpPr/>
              <p:nvPr/>
            </p:nvSpPr>
            <p:spPr>
              <a:xfrm rot="16200000">
                <a:off x="2683884" y="2325027"/>
                <a:ext cx="137160" cy="923544"/>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6" name="Accolade ouvrante 35"/>
              <p:cNvSpPr/>
              <p:nvPr/>
            </p:nvSpPr>
            <p:spPr>
              <a:xfrm rot="16200000">
                <a:off x="4336449" y="2191139"/>
                <a:ext cx="137161" cy="1170432"/>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7" name="Rectangle 36"/>
              <p:cNvSpPr/>
              <p:nvPr/>
            </p:nvSpPr>
            <p:spPr>
              <a:xfrm>
                <a:off x="2497473" y="2855379"/>
                <a:ext cx="683979" cy="369332"/>
              </a:xfrm>
              <a:prstGeom prst="rect">
                <a:avLst/>
              </a:prstGeom>
            </p:spPr>
            <p:txBody>
              <a:bodyPr wrap="square">
                <a:spAutoFit/>
              </a:bodyPr>
              <a:lstStyle/>
              <a:p>
                <a:pPr lvl="0">
                  <a:buSzPct val="100000"/>
                </a:pPr>
                <a:r>
                  <a:rPr lang="en-US">
                    <a:solidFill>
                      <a:srgbClr val="000000"/>
                    </a:solidFill>
                    <a:latin typeface="Geneva"/>
                    <a:cs typeface="Geneva"/>
                  </a:rPr>
                  <a:t>flux</a:t>
                </a:r>
              </a:p>
            </p:txBody>
          </p:sp>
          <p:sp>
            <p:nvSpPr>
              <p:cNvPr id="38" name="Rectangle 37"/>
              <p:cNvSpPr/>
              <p:nvPr/>
            </p:nvSpPr>
            <p:spPr>
              <a:xfrm>
                <a:off x="3938112" y="2844937"/>
                <a:ext cx="1060289" cy="369332"/>
              </a:xfrm>
              <a:prstGeom prst="rect">
                <a:avLst/>
              </a:prstGeom>
            </p:spPr>
            <p:txBody>
              <a:bodyPr wrap="square">
                <a:spAutoFit/>
              </a:bodyPr>
              <a:lstStyle/>
              <a:p>
                <a:pPr lvl="0">
                  <a:buSzPct val="100000"/>
                </a:pPr>
                <a:r>
                  <a:rPr lang="en-US">
                    <a:solidFill>
                      <a:srgbClr val="000000"/>
                    </a:solidFill>
                    <a:latin typeface="Geneva"/>
                    <a:cs typeface="Geneva"/>
                  </a:rPr>
                  <a:t>sources</a:t>
                </a:r>
              </a:p>
            </p:txBody>
          </p:sp>
        </p:grpSp>
      </p:grpSp>
      <p:cxnSp>
        <p:nvCxnSpPr>
          <p:cNvPr id="42" name="Connecteur droit avec flèche 41"/>
          <p:cNvCxnSpPr/>
          <p:nvPr/>
        </p:nvCxnSpPr>
        <p:spPr>
          <a:xfrm>
            <a:off x="3714051" y="4465780"/>
            <a:ext cx="173736" cy="0"/>
          </a:xfrm>
          <a:prstGeom prst="straightConnector1">
            <a:avLst/>
          </a:prstGeom>
          <a:ln w="127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grpSp>
        <p:nvGrpSpPr>
          <p:cNvPr id="3" name="Grouper 2"/>
          <p:cNvGrpSpPr/>
          <p:nvPr/>
        </p:nvGrpSpPr>
        <p:grpSpPr>
          <a:xfrm>
            <a:off x="160803" y="1684701"/>
            <a:ext cx="4850729" cy="3004299"/>
            <a:chOff x="116279" y="4969278"/>
            <a:chExt cx="4455876" cy="3004299"/>
          </a:xfrm>
        </p:grpSpPr>
        <p:sp>
          <p:nvSpPr>
            <p:cNvPr id="16" name="Rectangle 15"/>
            <p:cNvSpPr/>
            <p:nvPr/>
          </p:nvSpPr>
          <p:spPr>
            <a:xfrm>
              <a:off x="116279" y="5014305"/>
              <a:ext cx="4455876" cy="2959272"/>
            </a:xfrm>
            <a:prstGeom prst="rect">
              <a:avLst/>
            </a:prstGeom>
          </p:spPr>
          <p:txBody>
            <a:bodyPr wrap="square">
              <a:spAutoFit/>
            </a:bodyPr>
            <a:lstStyle/>
            <a:p>
              <a:pPr lvl="0">
                <a:lnSpc>
                  <a:spcPct val="130000"/>
                </a:lnSpc>
                <a:buSzPct val="100000"/>
              </a:pPr>
              <a:endParaRPr lang="en-US">
                <a:solidFill>
                  <a:srgbClr val="000000"/>
                </a:solidFill>
                <a:latin typeface="Geneva"/>
                <a:cs typeface="Geneva"/>
              </a:endParaRPr>
            </a:p>
            <a:p>
              <a:pPr marL="171450" lvl="0" indent="-171450">
                <a:lnSpc>
                  <a:spcPct val="130000"/>
                </a:lnSpc>
                <a:buSzPct val="100000"/>
                <a:buBlip>
                  <a:blip r:embed="rId3"/>
                </a:buBlip>
              </a:pPr>
              <a:r>
                <a:rPr lang="en-US">
                  <a:solidFill>
                    <a:srgbClr val="000000"/>
                  </a:solidFill>
                  <a:latin typeface="Geneva"/>
                  <a:cs typeface="Geneva"/>
                </a:rPr>
                <a:t> conditions au bord de Von Neumann</a:t>
              </a:r>
              <a:endParaRPr lang="en-US">
                <a:solidFill>
                  <a:srgbClr val="000000"/>
                </a:solidFill>
                <a:latin typeface="Geneva"/>
                <a:cs typeface="Geneva"/>
              </a:endParaRPr>
            </a:p>
            <a:p>
              <a:pPr marL="171450" indent="-171450">
                <a:lnSpc>
                  <a:spcPct val="130000"/>
                </a:lnSpc>
                <a:buSzPct val="100000"/>
                <a:buBlip>
                  <a:blip r:embed="rId3"/>
                </a:buBlip>
              </a:pPr>
              <a:r>
                <a:rPr lang="en-US" b="1">
                  <a:solidFill>
                    <a:srgbClr val="000000"/>
                  </a:solidFill>
                  <a:latin typeface="Geneva"/>
                  <a:cs typeface="Geneva"/>
                </a:rPr>
                <a:t> </a:t>
              </a:r>
              <a:r>
                <a:rPr lang="en-US" b="1">
                  <a:solidFill>
                    <a:srgbClr val="000000"/>
                  </a:solidFill>
                  <a:latin typeface="Geneva"/>
                  <a:cs typeface="Geneva"/>
                </a:rPr>
                <a:t>grille auto-similaire</a:t>
              </a:r>
              <a:endParaRPr lang="en-US" b="1">
                <a:solidFill>
                  <a:srgbClr val="000000"/>
                </a:solidFill>
                <a:latin typeface="Geneva"/>
                <a:cs typeface="Geneva"/>
              </a:endParaRPr>
            </a:p>
            <a:p>
              <a:pPr marL="171450" lvl="0" indent="-171450">
                <a:lnSpc>
                  <a:spcPct val="130000"/>
                </a:lnSpc>
                <a:buSzPct val="100000"/>
                <a:buBlip>
                  <a:blip r:embed="rId3"/>
                </a:buBlip>
              </a:pPr>
              <a:r>
                <a:rPr lang="en-US" b="1">
                  <a:solidFill>
                    <a:srgbClr val="000000"/>
                  </a:solidFill>
                  <a:latin typeface="Geneva"/>
                  <a:cs typeface="Geneva"/>
                </a:rPr>
                <a:t> conservation du moment cinétique</a:t>
              </a:r>
            </a:p>
            <a:p>
              <a:pPr marL="171450" lvl="0" indent="-171450">
                <a:lnSpc>
                  <a:spcPct val="130000"/>
                </a:lnSpc>
                <a:buSzPct val="100000"/>
                <a:buBlip>
                  <a:blip r:embed="rId3"/>
                </a:buBlip>
              </a:pPr>
              <a:r>
                <a:rPr lang="en-US">
                  <a:solidFill>
                    <a:srgbClr val="000000"/>
                  </a:solidFill>
                  <a:latin typeface="Geneva"/>
                  <a:cs typeface="Geneva"/>
                </a:rPr>
                <a:t> viscosité sous forme de flux</a:t>
              </a:r>
            </a:p>
            <a:p>
              <a:pPr marL="171450" lvl="0" indent="-171450">
                <a:lnSpc>
                  <a:spcPct val="130000"/>
                </a:lnSpc>
                <a:buSzPct val="100000"/>
                <a:buBlip>
                  <a:blip r:embed="rId3"/>
                </a:buBlip>
              </a:pPr>
              <a:endParaRPr lang="en-US">
                <a:solidFill>
                  <a:srgbClr val="000000"/>
                </a:solidFill>
                <a:latin typeface="Geneva"/>
                <a:cs typeface="Geneva"/>
              </a:endParaRPr>
            </a:p>
            <a:p>
              <a:pPr lvl="0">
                <a:lnSpc>
                  <a:spcPct val="130000"/>
                </a:lnSpc>
                <a:buSzPct val="100000"/>
              </a:pPr>
              <a:endParaRPr lang="en-US">
                <a:solidFill>
                  <a:srgbClr val="000000"/>
                </a:solidFill>
                <a:latin typeface="Geneva"/>
                <a:cs typeface="Geneva"/>
              </a:endParaRPr>
            </a:p>
            <a:p>
              <a:pPr lvl="0">
                <a:lnSpc>
                  <a:spcPct val="130000"/>
                </a:lnSpc>
                <a:buSzPct val="100000"/>
              </a:pPr>
              <a:r>
                <a:rPr lang="en-US" b="1">
                  <a:solidFill>
                    <a:srgbClr val="000000"/>
                  </a:solidFill>
                  <a:latin typeface="Geneva"/>
                  <a:cs typeface="Geneva"/>
                </a:rPr>
                <a:t>Formation à AMRVAC </a:t>
              </a:r>
              <a:r>
                <a:rPr lang="en-US">
                  <a:solidFill>
                    <a:srgbClr val="000000"/>
                  </a:solidFill>
                  <a:latin typeface="Geneva"/>
                  <a:cs typeface="Geneva"/>
                </a:rPr>
                <a:t>+ documentation</a:t>
              </a:r>
              <a:endParaRPr lang="en-US">
                <a:solidFill>
                  <a:srgbClr val="000000"/>
                </a:solidFill>
                <a:latin typeface="Geneva"/>
                <a:cs typeface="Geneva"/>
              </a:endParaRPr>
            </a:p>
          </p:txBody>
        </p:sp>
        <p:sp>
          <p:nvSpPr>
            <p:cNvPr id="28" name="Rounded Rectangle 39"/>
            <p:cNvSpPr/>
            <p:nvPr/>
          </p:nvSpPr>
          <p:spPr>
            <a:xfrm>
              <a:off x="142080" y="4969278"/>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grpSp>
      <p:pic>
        <p:nvPicPr>
          <p:cNvPr id="29" name="Image 28" descr="mesh_3D_AM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868" y="516557"/>
            <a:ext cx="3504950" cy="349187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4" name="Grouper 3"/>
          <p:cNvGrpSpPr/>
          <p:nvPr/>
        </p:nvGrpSpPr>
        <p:grpSpPr>
          <a:xfrm>
            <a:off x="5308887" y="4729408"/>
            <a:ext cx="4582975" cy="1650455"/>
            <a:chOff x="116278" y="4294250"/>
            <a:chExt cx="4582975" cy="1650455"/>
          </a:xfrm>
        </p:grpSpPr>
        <p:sp>
          <p:nvSpPr>
            <p:cNvPr id="15" name="Rectangle 14"/>
            <p:cNvSpPr/>
            <p:nvPr/>
          </p:nvSpPr>
          <p:spPr>
            <a:xfrm>
              <a:off x="116278" y="4319645"/>
              <a:ext cx="4582975" cy="1625060"/>
            </a:xfrm>
            <a:prstGeom prst="rect">
              <a:avLst/>
            </a:prstGeom>
          </p:spPr>
          <p:txBody>
            <a:bodyPr wrap="square">
              <a:spAutoFit/>
            </a:bodyPr>
            <a:lstStyle/>
            <a:p>
              <a:pPr>
                <a:lnSpc>
                  <a:spcPct val="140000"/>
                </a:lnSpc>
                <a:buSzPct val="100000"/>
              </a:pPr>
              <a:endParaRPr lang="en-US">
                <a:solidFill>
                  <a:srgbClr val="000000"/>
                </a:solidFill>
                <a:latin typeface="Geneva"/>
                <a:cs typeface="Geneva"/>
              </a:endParaRPr>
            </a:p>
            <a:p>
              <a:pPr marL="171450" lvl="0" indent="-171450">
                <a:lnSpc>
                  <a:spcPct val="140000"/>
                </a:lnSpc>
                <a:buSzPct val="100000"/>
                <a:buBlip>
                  <a:blip r:embed="rId3"/>
                </a:buBlip>
              </a:pPr>
              <a:r>
                <a:rPr lang="en-US">
                  <a:solidFill>
                    <a:srgbClr val="000000"/>
                  </a:solidFill>
                  <a:latin typeface="Geneva"/>
                  <a:cs typeface="Geneva"/>
                </a:rPr>
                <a:t> hybride MPI/OpenMP</a:t>
              </a:r>
            </a:p>
            <a:p>
              <a:pPr marL="171450" lvl="0" indent="-171450">
                <a:lnSpc>
                  <a:spcPct val="140000"/>
                </a:lnSpc>
                <a:buSzPct val="100000"/>
                <a:buBlip>
                  <a:blip r:embed="rId3"/>
                </a:buBlip>
              </a:pPr>
              <a:r>
                <a:rPr lang="en-US" b="1">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&gt; 1,000 CPU</a:t>
              </a:r>
            </a:p>
            <a:p>
              <a:pPr marL="171450" lvl="0" indent="-171450">
                <a:lnSpc>
                  <a:spcPct val="140000"/>
                </a:lnSpc>
                <a:buSzPct val="100000"/>
                <a:buBlip>
                  <a:blip r:embed="rId3"/>
                </a:buBlip>
              </a:pPr>
              <a:r>
                <a:rPr lang="en-US">
                  <a:solidFill>
                    <a:srgbClr val="000000"/>
                  </a:solidFill>
                  <a:latin typeface="Geneva"/>
                  <a:cs typeface="Geneva"/>
                </a:rPr>
                <a:t> 4 Mh</a:t>
              </a:r>
              <a:r>
                <a:rPr lang="fr-FR"/>
                <a:t>·</a:t>
              </a:r>
              <a:r>
                <a:rPr lang="en-US">
                  <a:solidFill>
                    <a:srgbClr val="000000"/>
                  </a:solidFill>
                  <a:latin typeface="Geneva"/>
                  <a:cs typeface="Geneva"/>
                </a:rPr>
                <a:t>CPU consommées</a:t>
              </a:r>
            </a:p>
          </p:txBody>
        </p:sp>
        <p:sp>
          <p:nvSpPr>
            <p:cNvPr id="12" name="Rounded Rectangle 39"/>
            <p:cNvSpPr/>
            <p:nvPr/>
          </p:nvSpPr>
          <p:spPr>
            <a:xfrm>
              <a:off x="140702" y="4294250"/>
              <a:ext cx="32422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à hautes performances</a:t>
              </a:r>
            </a:p>
          </p:txBody>
        </p:sp>
      </p:grpSp>
      <p:grpSp>
        <p:nvGrpSpPr>
          <p:cNvPr id="9" name="Grouper 8"/>
          <p:cNvGrpSpPr/>
          <p:nvPr/>
        </p:nvGrpSpPr>
        <p:grpSpPr>
          <a:xfrm>
            <a:off x="160803" y="4773485"/>
            <a:ext cx="4914156" cy="1737829"/>
            <a:chOff x="3726010" y="2552896"/>
            <a:chExt cx="4914156" cy="1737829"/>
          </a:xfrm>
        </p:grpSpPr>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010" y="2552896"/>
              <a:ext cx="2450786" cy="1737829"/>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0957" y="2846972"/>
              <a:ext cx="2529209" cy="1177556"/>
            </a:xfrm>
            <a:prstGeom prst="rect">
              <a:avLst/>
            </a:prstGeom>
          </p:spPr>
        </p:pic>
      </p:grpSp>
      <p:sp>
        <p:nvSpPr>
          <p:cNvPr id="8" name="Rectangle à coins arrondis 7"/>
          <p:cNvSpPr/>
          <p:nvPr/>
        </p:nvSpPr>
        <p:spPr>
          <a:xfrm>
            <a:off x="186605" y="3668737"/>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 18</a:t>
            </a:r>
          </a:p>
        </p:txBody>
      </p:sp>
      <p:sp>
        <p:nvSpPr>
          <p:cNvPr id="30"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31" name="Rectangle 30"/>
          <p:cNvSpPr/>
          <p:nvPr/>
        </p:nvSpPr>
        <p:spPr>
          <a:xfrm>
            <a:off x="3288260" y="1243879"/>
            <a:ext cx="1969411" cy="261610"/>
          </a:xfrm>
          <a:prstGeom prst="rect">
            <a:avLst/>
          </a:prstGeom>
        </p:spPr>
        <p:txBody>
          <a:bodyPr wrap="square">
            <a:spAutoFit/>
          </a:bodyPr>
          <a:lstStyle/>
          <a:p>
            <a:pPr algn="ctr">
              <a:buSzPct val="100000"/>
            </a:pPr>
            <a:r>
              <a:rPr lang="en-US" sz="1100" i="1">
                <a:latin typeface="Geneva"/>
                <a:cs typeface="Geneva"/>
              </a:rPr>
              <a:t>Tóth &amp; Keppens 1997</a:t>
            </a:r>
          </a:p>
        </p:txBody>
      </p:sp>
    </p:spTree>
    <p:extLst>
      <p:ext uri="{BB962C8B-B14F-4D97-AF65-F5344CB8AC3E}">
        <p14:creationId xmlns:p14="http://schemas.microsoft.com/office/powerpoint/2010/main" val="36743423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21" name="Rectangle 20"/>
          <p:cNvSpPr/>
          <p:nvPr/>
        </p:nvSpPr>
        <p:spPr>
          <a:xfrm>
            <a:off x="-279655" y="1208073"/>
            <a:ext cx="7993065" cy="1265988"/>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800000"/>
                </a:solidFill>
                <a:latin typeface="Geneva"/>
                <a:cs typeface="Geneva"/>
              </a:rPr>
              <a:t> </a:t>
            </a:r>
            <a:r>
              <a:rPr lang="en-US" sz="1600">
                <a:solidFill>
                  <a:srgbClr val="000000"/>
                </a:solidFill>
                <a:latin typeface="Geneva"/>
                <a:cs typeface="Geneva"/>
              </a:rPr>
              <a:t>mesure du taux d’accrétion de masse</a:t>
            </a:r>
            <a:endParaRPr lang="en-US" sz="1600" b="1" dirty="0">
              <a:solidFill>
                <a:srgbClr val="8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a:t>
            </a:r>
            <a:r>
              <a:rPr lang="en-US" sz="1600">
                <a:solidFill>
                  <a:srgbClr val="000000"/>
                </a:solidFill>
                <a:latin typeface="Geneva"/>
                <a:cs typeface="Geneva"/>
              </a:rPr>
              <a:t>structure du choc hydrodynamique</a:t>
            </a:r>
          </a:p>
          <a:p>
            <a:pPr lvl="1">
              <a:lnSpc>
                <a:spcPct val="12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4" name="Grouper 3"/>
          <p:cNvGrpSpPr/>
          <p:nvPr/>
        </p:nvGrpSpPr>
        <p:grpSpPr>
          <a:xfrm>
            <a:off x="90673" y="555779"/>
            <a:ext cx="9361175" cy="1947579"/>
            <a:chOff x="90672" y="557769"/>
            <a:chExt cx="9361175"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90672" y="1257103"/>
              <a:ext cx="6331196"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 18</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pic>
        <p:nvPicPr>
          <p:cNvPr id="7" name="Image 6" descr="mesh_sol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236" y="2184324"/>
            <a:ext cx="4736917" cy="4370832"/>
          </a:xfrm>
          <a:prstGeom prst="rect">
            <a:avLst/>
          </a:prstGeom>
          <a:ln>
            <a:noFill/>
          </a:ln>
          <a:effectLst>
            <a:outerShdw blurRad="190500" algn="tl" rotWithShape="0">
              <a:srgbClr val="000000">
                <a:alpha val="70000"/>
              </a:srgbClr>
            </a:outerShdw>
          </a:effectLst>
        </p:spPr>
      </p:pic>
      <p:sp>
        <p:nvSpPr>
          <p:cNvPr id="21" name="Rectangle 20"/>
          <p:cNvSpPr/>
          <p:nvPr/>
        </p:nvSpPr>
        <p:spPr>
          <a:xfrm>
            <a:off x="-279655" y="1208073"/>
            <a:ext cx="7993065" cy="1265988"/>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4"/>
              </a:buBlip>
            </a:pPr>
            <a:r>
              <a:rPr lang="en-US" sz="1600" b="1" dirty="0">
                <a:solidFill>
                  <a:srgbClr val="800000"/>
                </a:solidFill>
                <a:latin typeface="Geneva"/>
                <a:cs typeface="Geneva"/>
              </a:rPr>
              <a:t> </a:t>
            </a:r>
            <a:r>
              <a:rPr lang="en-US" sz="1600">
                <a:solidFill>
                  <a:srgbClr val="000000"/>
                </a:solidFill>
                <a:latin typeface="Geneva"/>
                <a:cs typeface="Geneva"/>
              </a:rPr>
              <a:t>mesure du taux d’accrétion de masse</a:t>
            </a:r>
            <a:endParaRPr lang="en-US" sz="1600" b="1" dirty="0">
              <a:solidFill>
                <a:srgbClr val="800000"/>
              </a:solidFill>
              <a:latin typeface="Geneva"/>
              <a:cs typeface="Geneva"/>
            </a:endParaRPr>
          </a:p>
          <a:p>
            <a:pPr marL="628650" lvl="1" indent="-171450">
              <a:lnSpc>
                <a:spcPct val="120000"/>
              </a:lnSpc>
              <a:buSzPct val="100000"/>
              <a:buBlip>
                <a:blip r:embed="rId4"/>
              </a:buBlip>
            </a:pPr>
            <a:r>
              <a:rPr lang="en-US" sz="1600" dirty="0" smtClean="0">
                <a:solidFill>
                  <a:srgbClr val="000000"/>
                </a:solidFill>
                <a:latin typeface="Geneva"/>
                <a:cs typeface="Geneva"/>
              </a:rPr>
              <a:t> </a:t>
            </a:r>
            <a:r>
              <a:rPr lang="en-US" sz="1600">
                <a:solidFill>
                  <a:srgbClr val="000000"/>
                </a:solidFill>
                <a:latin typeface="Geneva"/>
                <a:cs typeface="Geneva"/>
              </a:rPr>
              <a:t>structure du choc hydrodynamique</a:t>
            </a:r>
          </a:p>
          <a:p>
            <a:pPr lvl="1">
              <a:lnSpc>
                <a:spcPct val="12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4" name="Grouper 3"/>
          <p:cNvGrpSpPr/>
          <p:nvPr/>
        </p:nvGrpSpPr>
        <p:grpSpPr>
          <a:xfrm>
            <a:off x="90673" y="555779"/>
            <a:ext cx="9361175" cy="1947579"/>
            <a:chOff x="90672" y="557769"/>
            <a:chExt cx="9361175"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90672" y="1257103"/>
              <a:ext cx="6331196"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 18</a:t>
            </a:r>
          </a:p>
        </p:txBody>
      </p:sp>
    </p:spTree>
    <p:extLst>
      <p:ext uri="{BB962C8B-B14F-4D97-AF65-F5344CB8AC3E}">
        <p14:creationId xmlns:p14="http://schemas.microsoft.com/office/powerpoint/2010/main" val="3622288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elmellah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11" name="Rectangle 10"/>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15" name="Rectangle 14"/>
          <p:cNvSpPr/>
          <p:nvPr/>
        </p:nvSpPr>
        <p:spPr>
          <a:xfrm>
            <a:off x="-230463" y="1279346"/>
            <a:ext cx="7993065" cy="1171603"/>
          </a:xfrm>
          <a:prstGeom prst="rect">
            <a:avLst/>
          </a:prstGeom>
        </p:spPr>
        <p:txBody>
          <a:bodyPr wrap="square">
            <a:spAutoFit/>
          </a:bodyPr>
          <a:lstStyle/>
          <a:p>
            <a:pPr lvl="0">
              <a:lnSpc>
                <a:spcPct val="110000"/>
              </a:lnSpc>
              <a:buSzPct val="100000"/>
            </a:pPr>
            <a:endParaRPr lang="en-US" sz="1600" dirty="0">
              <a:solidFill>
                <a:srgbClr val="000000"/>
              </a:solidFill>
              <a:latin typeface="Geneva"/>
              <a:cs typeface="Geneva"/>
            </a:endParaRPr>
          </a:p>
          <a:p>
            <a:pPr marL="628650" lvl="1" indent="-171450">
              <a:lnSpc>
                <a:spcPct val="110000"/>
              </a:lnSpc>
              <a:buSzPct val="100000"/>
              <a:buBlip>
                <a:blip r:embed="rId4"/>
              </a:buBlip>
            </a:pPr>
            <a:r>
              <a:rPr lang="en-US" sz="1600" b="1" dirty="0">
                <a:solidFill>
                  <a:srgbClr val="800000"/>
                </a:solidFill>
                <a:latin typeface="Geneva"/>
                <a:cs typeface="Geneva"/>
              </a:rPr>
              <a:t> </a:t>
            </a:r>
            <a:r>
              <a:rPr lang="en-US" sz="1600">
                <a:solidFill>
                  <a:srgbClr val="000000"/>
                </a:solidFill>
                <a:latin typeface="Geneva"/>
                <a:cs typeface="Geneva"/>
              </a:rPr>
              <a:t>contribution mineure des clumps à la variabilité</a:t>
            </a:r>
          </a:p>
          <a:p>
            <a:pPr marL="628650" lvl="1" indent="-171450">
              <a:lnSpc>
                <a:spcPct val="110000"/>
              </a:lnSpc>
              <a:buSzPct val="100000"/>
              <a:buBlip>
                <a:blip r:embed="rId4"/>
              </a:buBlip>
            </a:pPr>
            <a:r>
              <a:rPr lang="en-US" sz="1600" dirty="0" smtClean="0">
                <a:solidFill>
                  <a:srgbClr val="000000"/>
                </a:solidFill>
                <a:latin typeface="Geneva"/>
                <a:cs typeface="Geneva"/>
              </a:rPr>
              <a:t> </a:t>
            </a:r>
            <a:r>
              <a:rPr lang="en-US" sz="1600">
                <a:solidFill>
                  <a:srgbClr val="000000"/>
                </a:solidFill>
                <a:latin typeface="Geneva"/>
                <a:cs typeface="Geneva"/>
              </a:rPr>
              <a:t>formation de </a:t>
            </a:r>
            <a:r>
              <a:rPr lang="en-US" sz="1600" b="1">
                <a:solidFill>
                  <a:srgbClr val="000000"/>
                </a:solidFill>
                <a:latin typeface="Geneva"/>
                <a:cs typeface="Geneva"/>
              </a:rPr>
              <a:t>disques transitoires</a:t>
            </a:r>
          </a:p>
          <a:p>
            <a:pPr lvl="1">
              <a:lnSpc>
                <a:spcPct val="11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24" name="Grouper 23"/>
          <p:cNvGrpSpPr/>
          <p:nvPr/>
        </p:nvGrpSpPr>
        <p:grpSpPr>
          <a:xfrm>
            <a:off x="135317" y="751975"/>
            <a:ext cx="6122474" cy="883354"/>
            <a:chOff x="4406349" y="2725242"/>
            <a:chExt cx="6122474" cy="88335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49523"/>
              <a:ext cx="6122474"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 18</a:t>
            </a:r>
          </a:p>
        </p:txBody>
      </p:sp>
    </p:spTree>
    <p:extLst>
      <p:ext uri="{BB962C8B-B14F-4D97-AF65-F5344CB8AC3E}">
        <p14:creationId xmlns:p14="http://schemas.microsoft.com/office/powerpoint/2010/main" val="24695753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elmellah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13" name="Rectangle 12"/>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pic>
        <p:nvPicPr>
          <p:cNvPr id="5" name="Image 4" descr="clump_intruder_crop.jpeg"/>
          <p:cNvPicPr>
            <a:picLocks/>
          </p:cNvPicPr>
          <p:nvPr/>
        </p:nvPicPr>
        <p:blipFill>
          <a:blip r:embed="rId4">
            <a:extLst>
              <a:ext uri="{28A0092B-C50C-407E-A947-70E740481C1C}">
                <a14:useLocalDpi xmlns:a14="http://schemas.microsoft.com/office/drawing/2010/main" val="0"/>
              </a:ext>
            </a:extLst>
          </a:blip>
          <a:stretch>
            <a:fillRect/>
          </a:stretch>
        </p:blipFill>
        <p:spPr>
          <a:xfrm>
            <a:off x="4812434" y="2004167"/>
            <a:ext cx="4014216" cy="3703320"/>
          </a:xfrm>
          <a:prstGeom prst="rect">
            <a:avLst/>
          </a:prstGeom>
          <a:ln>
            <a:noFill/>
          </a:ln>
          <a:effectLst>
            <a:outerShdw blurRad="190500" algn="tl" rotWithShape="0">
              <a:srgbClr val="000000">
                <a:alpha val="70000"/>
              </a:srgbClr>
            </a:outerShdw>
          </a:effectLst>
        </p:spPr>
      </p:pic>
      <p:sp>
        <p:nvSpPr>
          <p:cNvPr id="15" name="Rectangle 14"/>
          <p:cNvSpPr/>
          <p:nvPr/>
        </p:nvSpPr>
        <p:spPr>
          <a:xfrm>
            <a:off x="-230463" y="1279346"/>
            <a:ext cx="7993065" cy="1171603"/>
          </a:xfrm>
          <a:prstGeom prst="rect">
            <a:avLst/>
          </a:prstGeom>
        </p:spPr>
        <p:txBody>
          <a:bodyPr wrap="square">
            <a:spAutoFit/>
          </a:bodyPr>
          <a:lstStyle/>
          <a:p>
            <a:pPr lvl="0">
              <a:lnSpc>
                <a:spcPct val="110000"/>
              </a:lnSpc>
              <a:buSzPct val="100000"/>
            </a:pPr>
            <a:endParaRPr lang="en-US" sz="1600" dirty="0">
              <a:solidFill>
                <a:srgbClr val="000000"/>
              </a:solidFill>
              <a:latin typeface="Geneva"/>
              <a:cs typeface="Geneva"/>
            </a:endParaRPr>
          </a:p>
          <a:p>
            <a:pPr marL="628650" lvl="1" indent="-171450">
              <a:lnSpc>
                <a:spcPct val="110000"/>
              </a:lnSpc>
              <a:buSzPct val="100000"/>
              <a:buBlip>
                <a:blip r:embed="rId5"/>
              </a:buBlip>
            </a:pPr>
            <a:r>
              <a:rPr lang="en-US" sz="1600" b="1" dirty="0">
                <a:solidFill>
                  <a:srgbClr val="800000"/>
                </a:solidFill>
                <a:latin typeface="Geneva"/>
                <a:cs typeface="Geneva"/>
              </a:rPr>
              <a:t> </a:t>
            </a:r>
            <a:r>
              <a:rPr lang="en-US" sz="1600">
                <a:solidFill>
                  <a:srgbClr val="000000"/>
                </a:solidFill>
                <a:latin typeface="Geneva"/>
                <a:cs typeface="Geneva"/>
              </a:rPr>
              <a:t>contribution mineure des clumps à la variabilité</a:t>
            </a:r>
          </a:p>
          <a:p>
            <a:pPr marL="628650" lvl="1" indent="-171450">
              <a:lnSpc>
                <a:spcPct val="110000"/>
              </a:lnSpc>
              <a:buSzPct val="100000"/>
              <a:buBlip>
                <a:blip r:embed="rId5"/>
              </a:buBlip>
            </a:pPr>
            <a:r>
              <a:rPr lang="en-US" sz="1600" dirty="0" smtClean="0">
                <a:solidFill>
                  <a:srgbClr val="000000"/>
                </a:solidFill>
                <a:latin typeface="Geneva"/>
                <a:cs typeface="Geneva"/>
              </a:rPr>
              <a:t> </a:t>
            </a:r>
            <a:r>
              <a:rPr lang="en-US" sz="1600">
                <a:solidFill>
                  <a:srgbClr val="000000"/>
                </a:solidFill>
                <a:latin typeface="Geneva"/>
                <a:cs typeface="Geneva"/>
              </a:rPr>
              <a:t>formation de </a:t>
            </a:r>
            <a:r>
              <a:rPr lang="en-US" sz="1600" b="1">
                <a:solidFill>
                  <a:srgbClr val="000000"/>
                </a:solidFill>
                <a:latin typeface="Geneva"/>
                <a:cs typeface="Geneva"/>
              </a:rPr>
              <a:t>disques transitoires</a:t>
            </a:r>
          </a:p>
          <a:p>
            <a:pPr lvl="1">
              <a:lnSpc>
                <a:spcPct val="11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24" name="Grouper 23"/>
          <p:cNvGrpSpPr/>
          <p:nvPr/>
        </p:nvGrpSpPr>
        <p:grpSpPr>
          <a:xfrm>
            <a:off x="135317" y="751975"/>
            <a:ext cx="6122474" cy="883354"/>
            <a:chOff x="4406349" y="2725242"/>
            <a:chExt cx="6122474" cy="88335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49523"/>
              <a:ext cx="6122474"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 18</a:t>
            </a:r>
          </a:p>
        </p:txBody>
      </p:sp>
      <p:sp>
        <p:nvSpPr>
          <p:cNvPr id="14" name="Rectangle à coins arrondis 13"/>
          <p:cNvSpPr/>
          <p:nvPr/>
        </p:nvSpPr>
        <p:spPr>
          <a:xfrm>
            <a:off x="5314731" y="6138514"/>
            <a:ext cx="3760411" cy="392337"/>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a:ln>
                  <a:solidFill>
                    <a:schemeClr val="tx1"/>
                  </a:solidFill>
                </a:ln>
                <a:solidFill>
                  <a:schemeClr val="tx1"/>
                </a:solidFill>
              </a:rPr>
              <a:t>Grinberg, Hell, </a:t>
            </a:r>
            <a:r>
              <a:rPr lang="fr-FR" sz="1600" b="1">
                <a:ln>
                  <a:solidFill>
                    <a:schemeClr val="tx1"/>
                  </a:solidFill>
                </a:ln>
                <a:solidFill>
                  <a:schemeClr val="tx1"/>
                </a:solidFill>
              </a:rPr>
              <a:t>El Mellah </a:t>
            </a:r>
            <a:r>
              <a:rPr lang="fr-FR" sz="1600">
                <a:ln>
                  <a:solidFill>
                    <a:schemeClr val="tx1"/>
                  </a:solidFill>
                </a:ln>
                <a:solidFill>
                  <a:schemeClr val="tx1"/>
                </a:solidFill>
              </a:rPr>
              <a:t>et al., A&amp;A 2017</a:t>
            </a:r>
            <a:endParaRPr lang="fr-FR" sz="1600">
              <a:solidFill>
                <a:schemeClr val="tx1"/>
              </a:solidFill>
            </a:endParaRPr>
          </a:p>
        </p:txBody>
      </p:sp>
    </p:spTree>
    <p:extLst>
      <p:ext uri="{BB962C8B-B14F-4D97-AF65-F5344CB8AC3E}">
        <p14:creationId xmlns:p14="http://schemas.microsoft.com/office/powerpoint/2010/main" val="1907057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7" name="Rectangle 6"/>
          <p:cNvSpPr/>
          <p:nvPr/>
        </p:nvSpPr>
        <p:spPr>
          <a:xfrm>
            <a:off x="-217855" y="1660004"/>
            <a:ext cx="6132908" cy="720197"/>
          </a:xfrm>
          <a:prstGeom prst="rect">
            <a:avLst/>
          </a:prstGeom>
        </p:spPr>
        <p:txBody>
          <a:bodyPr wrap="square">
            <a:spAutoFit/>
          </a:bodyPr>
          <a:lstStyle/>
          <a:p>
            <a:pPr marL="628650" lvl="1" indent="-171450">
              <a:lnSpc>
                <a:spcPct val="130000"/>
              </a:lnSpc>
              <a:buSzPct val="100000"/>
              <a:buBlip>
                <a:blip r:embed="rId3"/>
              </a:buBlip>
            </a:pPr>
            <a:r>
              <a:rPr lang="en-US" sz="1600">
                <a:solidFill>
                  <a:srgbClr val="000000"/>
                </a:solidFill>
                <a:latin typeface="Geneva"/>
                <a:cs typeface="Geneva"/>
              </a:rPr>
              <a:t> origine du disque observé dans Cygnus X-1</a:t>
            </a:r>
          </a:p>
          <a:p>
            <a:pPr marL="628650" lvl="1" indent="-171450">
              <a:lnSpc>
                <a:spcPct val="130000"/>
              </a:lnSpc>
              <a:buSzPct val="100000"/>
              <a:buBlip>
                <a:blip r:embed="rId3"/>
              </a:buBlip>
            </a:pPr>
            <a:r>
              <a:rPr lang="en-US" sz="1600" dirty="0">
                <a:solidFill>
                  <a:srgbClr val="000000"/>
                </a:solidFill>
                <a:latin typeface="Geneva"/>
                <a:cs typeface="Geneva"/>
              </a:rPr>
              <a:t> </a:t>
            </a:r>
            <a:r>
              <a:rPr lang="en-US" sz="1600">
                <a:solidFill>
                  <a:srgbClr val="000000"/>
                </a:solidFill>
                <a:latin typeface="Geneva"/>
                <a:cs typeface="Geneva"/>
              </a:rPr>
              <a:t>prédiction d’un disque dans Vela X-1</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4" name="Grouper 3"/>
          <p:cNvGrpSpPr/>
          <p:nvPr/>
        </p:nvGrpSpPr>
        <p:grpSpPr>
          <a:xfrm>
            <a:off x="132211" y="75856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lvl="0">
                <a:lnSpc>
                  <a:spcPct val="130000"/>
                </a:lnSpc>
                <a:buSzPct val="100000"/>
              </a:pPr>
              <a:r>
                <a:rPr lang="en-US" sz="1600">
                  <a:solidFill>
                    <a:srgbClr val="000000"/>
                  </a:solidFill>
                  <a:latin typeface="Geneva"/>
                  <a:cs typeface="Geneva"/>
                </a:rPr>
                <a:t>Des </a:t>
              </a:r>
              <a:r>
                <a:rPr lang="en-US" sz="1600" b="1">
                  <a:solidFill>
                    <a:srgbClr val="000000"/>
                  </a:solidFill>
                  <a:latin typeface="Geneva"/>
                  <a:cs typeface="Geneva"/>
                </a:rPr>
                <a:t>disques peuvent être formés par capture du vent</a:t>
              </a:r>
            </a:p>
          </p:txBody>
        </p:sp>
      </p:grpSp>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 18</a:t>
            </a:r>
          </a:p>
        </p:txBody>
      </p:sp>
      <p:pic>
        <p:nvPicPr>
          <p:cNvPr id="17" name="Image 16"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88" y="2944500"/>
            <a:ext cx="3522122" cy="2844520"/>
          </a:xfrm>
          <a:prstGeom prst="rect">
            <a:avLst/>
          </a:prstGeom>
        </p:spPr>
      </p:pic>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pic>
        <p:nvPicPr>
          <p:cNvPr id="3" name="Image 2" descr="disc_sol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056" y="2401104"/>
            <a:ext cx="5375492" cy="3730752"/>
          </a:xfrm>
          <a:prstGeom prst="rect">
            <a:avLst/>
          </a:prstGeom>
          <a:ln>
            <a:noFill/>
          </a:ln>
          <a:effectLst>
            <a:outerShdw blurRad="190500" algn="tl" rotWithShape="0">
              <a:srgbClr val="000000">
                <a:alpha val="70000"/>
              </a:srgbClr>
            </a:outerShdw>
          </a:effectLst>
        </p:spPr>
      </p:pic>
      <p:sp>
        <p:nvSpPr>
          <p:cNvPr id="7" name="Rectangle 6"/>
          <p:cNvSpPr/>
          <p:nvPr/>
        </p:nvSpPr>
        <p:spPr>
          <a:xfrm>
            <a:off x="-217855" y="1660004"/>
            <a:ext cx="6132908" cy="720197"/>
          </a:xfrm>
          <a:prstGeom prst="rect">
            <a:avLst/>
          </a:prstGeom>
        </p:spPr>
        <p:txBody>
          <a:bodyPr wrap="square">
            <a:spAutoFit/>
          </a:bodyPr>
          <a:lstStyle/>
          <a:p>
            <a:pPr marL="628650" lvl="1" indent="-171450">
              <a:lnSpc>
                <a:spcPct val="130000"/>
              </a:lnSpc>
              <a:buSzPct val="100000"/>
              <a:buBlip>
                <a:blip r:embed="rId4"/>
              </a:buBlip>
            </a:pPr>
            <a:r>
              <a:rPr lang="en-US" sz="1600">
                <a:solidFill>
                  <a:srgbClr val="000000"/>
                </a:solidFill>
                <a:latin typeface="Geneva"/>
                <a:cs typeface="Geneva"/>
              </a:rPr>
              <a:t> origine du disque observé dans Cygnus X-1</a:t>
            </a:r>
          </a:p>
          <a:p>
            <a:pPr marL="628650" lvl="1" indent="-171450">
              <a:lnSpc>
                <a:spcPct val="130000"/>
              </a:lnSpc>
              <a:buSzPct val="100000"/>
              <a:buBlip>
                <a:blip r:embed="rId4"/>
              </a:buBlip>
            </a:pPr>
            <a:r>
              <a:rPr lang="en-US" sz="1600" dirty="0">
                <a:solidFill>
                  <a:srgbClr val="000000"/>
                </a:solidFill>
                <a:latin typeface="Geneva"/>
                <a:cs typeface="Geneva"/>
              </a:rPr>
              <a:t> </a:t>
            </a:r>
            <a:r>
              <a:rPr lang="en-US" sz="1600">
                <a:solidFill>
                  <a:srgbClr val="000000"/>
                </a:solidFill>
                <a:latin typeface="Geneva"/>
                <a:cs typeface="Geneva"/>
              </a:rPr>
              <a:t>prédiction d’un disque dans Vela X-1</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4" name="Grouper 3"/>
          <p:cNvGrpSpPr/>
          <p:nvPr/>
        </p:nvGrpSpPr>
        <p:grpSpPr>
          <a:xfrm>
            <a:off x="132211" y="75856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lvl="0">
                <a:lnSpc>
                  <a:spcPct val="130000"/>
                </a:lnSpc>
                <a:buSzPct val="100000"/>
              </a:pPr>
              <a:r>
                <a:rPr lang="en-US" sz="1600">
                  <a:solidFill>
                    <a:srgbClr val="000000"/>
                  </a:solidFill>
                  <a:latin typeface="Geneva"/>
                  <a:cs typeface="Geneva"/>
                </a:rPr>
                <a:t>Des </a:t>
              </a:r>
              <a:r>
                <a:rPr lang="en-US" sz="1600" b="1">
                  <a:solidFill>
                    <a:srgbClr val="000000"/>
                  </a:solidFill>
                  <a:latin typeface="Geneva"/>
                  <a:cs typeface="Geneva"/>
                </a:rPr>
                <a:t>disques peuvent être formés par capture du vent</a:t>
              </a:r>
            </a:p>
          </p:txBody>
        </p:sp>
      </p:grpSp>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 18</a:t>
            </a:r>
          </a:p>
        </p:txBody>
      </p:sp>
      <p:pic>
        <p:nvPicPr>
          <p:cNvPr id="13" name="Image 1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88" y="2944500"/>
            <a:ext cx="3522122" cy="2844520"/>
          </a:xfrm>
          <a:prstGeom prst="rect">
            <a:avLst/>
          </a:prstGeom>
        </p:spPr>
      </p:pic>
    </p:spTree>
    <p:extLst>
      <p:ext uri="{BB962C8B-B14F-4D97-AF65-F5344CB8AC3E}">
        <p14:creationId xmlns:p14="http://schemas.microsoft.com/office/powerpoint/2010/main" val="32446712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
        <p:nvSpPr>
          <p:cNvPr id="16" name="Rectangle 15"/>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000000"/>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17" name="Rectangle 1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 / 18</a:t>
            </a: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8" name="Grouper 7"/>
          <p:cNvGrpSpPr/>
          <p:nvPr/>
        </p:nvGrpSpPr>
        <p:grpSpPr>
          <a:xfrm>
            <a:off x="3101938" y="857876"/>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Collaboration LIGO / Virgo (2017)</a:t>
              </a:r>
            </a:p>
          </p:txBody>
        </p:sp>
      </p:grpSp>
      <p:sp>
        <p:nvSpPr>
          <p:cNvPr id="9" name="Rounded Rectangle 39"/>
          <p:cNvSpPr/>
          <p:nvPr/>
        </p:nvSpPr>
        <p:spPr>
          <a:xfrm>
            <a:off x="256581" y="89288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1" name="Rectangle 10"/>
          <p:cNvSpPr/>
          <p:nvPr/>
        </p:nvSpPr>
        <p:spPr>
          <a:xfrm>
            <a:off x="378701" y="1521300"/>
            <a:ext cx="2860477" cy="584776"/>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 / 18</a:t>
            </a:r>
          </a:p>
        </p:txBody>
      </p:sp>
      <p:sp>
        <p:nvSpPr>
          <p:cNvPr id="35" name="Rectangle à coins arrondis 34"/>
          <p:cNvSpPr/>
          <p:nvPr/>
        </p:nvSpPr>
        <p:spPr>
          <a:xfrm>
            <a:off x="427609" y="2340482"/>
            <a:ext cx="2383521" cy="522724"/>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Nature du reliquat?</a:t>
            </a:r>
            <a:endParaRPr lang="fr-FR">
              <a:solidFill>
                <a:schemeClr val="tx1"/>
              </a:solidFill>
            </a:endParaRPr>
          </a:p>
        </p:txBody>
      </p:sp>
      <p:sp>
        <p:nvSpPr>
          <p:cNvPr id="36" name="Rectangle 35"/>
          <p:cNvSpPr/>
          <p:nvPr/>
        </p:nvSpPr>
        <p:spPr>
          <a:xfrm>
            <a:off x="3812942" y="880439"/>
            <a:ext cx="2085087" cy="261610"/>
          </a:xfrm>
          <a:prstGeom prst="rect">
            <a:avLst/>
          </a:prstGeom>
        </p:spPr>
        <p:txBody>
          <a:bodyPr wrap="square">
            <a:spAutoFit/>
          </a:bodyPr>
          <a:lstStyle/>
          <a:p>
            <a:pPr lvl="0">
              <a:buSzPct val="100000"/>
            </a:pPr>
            <a:r>
              <a:rPr lang="en-US" sz="1100" i="1">
                <a:solidFill>
                  <a:schemeClr val="bg1"/>
                </a:solidFill>
                <a:latin typeface="Geneva"/>
                <a:cs typeface="Geneva"/>
              </a:rPr>
              <a:t>GW170817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833" y="857876"/>
            <a:ext cx="5757317" cy="2074507"/>
          </a:xfrm>
          <a:prstGeom prst="rect">
            <a:avLst/>
          </a:prstGeom>
          <a:ln>
            <a:noFill/>
          </a:ln>
          <a:effectLst>
            <a:outerShdw blurRad="190500" algn="tl" rotWithShape="0">
              <a:srgbClr val="000000">
                <a:alpha val="70000"/>
              </a:srgbClr>
            </a:outerShdw>
          </a:effectLst>
        </p:spPr>
      </p:pic>
      <p:sp>
        <p:nvSpPr>
          <p:cNvPr id="9" name="Rounded Rectangle 39"/>
          <p:cNvSpPr/>
          <p:nvPr/>
        </p:nvSpPr>
        <p:spPr>
          <a:xfrm>
            <a:off x="256581" y="89288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08904"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378701" y="1521300"/>
            <a:ext cx="2860477" cy="584776"/>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p:txBody>
      </p:sp>
      <p:cxnSp>
        <p:nvCxnSpPr>
          <p:cNvPr id="15" name="Connecteur droit 14"/>
          <p:cNvCxnSpPr/>
          <p:nvPr/>
        </p:nvCxnSpPr>
        <p:spPr>
          <a:xfrm>
            <a:off x="3066370" y="3320699"/>
            <a:ext cx="0" cy="319125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2335"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cap="small" dirty="0">
                <a:solidFill>
                  <a:srgbClr val="000000"/>
                </a:solidFill>
                <a:latin typeface="Geneva"/>
                <a:cs typeface="Geneva"/>
              </a:rPr>
              <a:t>Rémanence</a:t>
            </a:r>
          </a:p>
        </p:txBody>
      </p:sp>
      <p:grpSp>
        <p:nvGrpSpPr>
          <p:cNvPr id="27" name="Grouper 26"/>
          <p:cNvGrpSpPr/>
          <p:nvPr/>
        </p:nvGrpSpPr>
        <p:grpSpPr>
          <a:xfrm>
            <a:off x="2968674" y="4625175"/>
            <a:ext cx="3193271" cy="1849820"/>
            <a:chOff x="2980886" y="3962456"/>
            <a:chExt cx="3193271" cy="184982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131816"/>
              <a:ext cx="3095575" cy="1680460"/>
            </a:xfrm>
            <a:prstGeom prst="rect">
              <a:avLst/>
            </a:prstGeom>
          </p:spPr>
          <p:txBody>
            <a:bodyPr wrap="square">
              <a:spAutoFit/>
            </a:bodyPr>
            <a:lstStyle/>
            <a:p>
              <a:pPr lvl="0">
                <a:lnSpc>
                  <a:spcPct val="130000"/>
                </a:lnSpc>
                <a:buSzPct val="100000"/>
              </a:pPr>
              <a:endParaRPr lang="en-US" sz="1600" dirty="0">
                <a:solidFill>
                  <a:srgbClr val="000000"/>
                </a:solidFill>
                <a:latin typeface="Geneva"/>
                <a:cs typeface="Geneva"/>
              </a:endParaRPr>
            </a:p>
            <a:p>
              <a:pPr marL="628650" lvl="1" indent="-171450">
                <a:lnSpc>
                  <a:spcPct val="130000"/>
                </a:lnSpc>
                <a:buSzPct val="100000"/>
                <a:buBlip>
                  <a:blip r:embed="rId4"/>
                </a:buBlip>
              </a:pPr>
              <a:r>
                <a:rPr lang="en-US" sz="1600" dirty="0">
                  <a:latin typeface="Geneva"/>
                  <a:cs typeface="Geneva"/>
                </a:rPr>
                <a:t> capture de neutrons</a:t>
              </a:r>
              <a:endParaRPr lang="en-US" sz="1600" b="1" dirty="0">
                <a:latin typeface="Geneva"/>
                <a:cs typeface="Geneva"/>
              </a:endParaRPr>
            </a:p>
            <a:p>
              <a:pPr marL="628650" lvl="1" indent="-171450">
                <a:lnSpc>
                  <a:spcPct val="130000"/>
                </a:lnSpc>
                <a:buSzPct val="100000"/>
                <a:buBlip>
                  <a:blip r:embed="rId4"/>
                </a:buBlip>
              </a:pPr>
              <a:r>
                <a:rPr lang="en-US" sz="1600" dirty="0" smtClean="0">
                  <a:solidFill>
                    <a:srgbClr val="000000"/>
                  </a:solidFill>
                  <a:latin typeface="Geneva"/>
                  <a:cs typeface="Geneva"/>
                </a:rPr>
                <a:t> retombées d’accrétion</a:t>
              </a:r>
            </a:p>
            <a:p>
              <a:pPr marL="628650" lvl="1" indent="-171450">
                <a:lnSpc>
                  <a:spcPct val="130000"/>
                </a:lnSpc>
                <a:buSzPct val="100000"/>
                <a:buBlip>
                  <a:blip r:embed="rId4"/>
                </a:buBlip>
              </a:pPr>
              <a:r>
                <a:rPr lang="en-US" sz="1600" b="1" dirty="0">
                  <a:solidFill>
                    <a:srgbClr val="800000"/>
                  </a:solidFill>
                  <a:latin typeface="Geneva"/>
                  <a:cs typeface="Geneva"/>
                </a:rPr>
                <a:t> chauffage magnétique</a:t>
              </a:r>
            </a:p>
            <a:p>
              <a:pPr lvl="1">
                <a:lnSpc>
                  <a:spcPct val="130000"/>
                </a:lnSpc>
                <a:buSzPct val="100000"/>
              </a:pPr>
              <a:r>
                <a:rPr lang="en-US" sz="1600" i="1" dirty="0">
                  <a:solidFill>
                    <a:srgbClr val="0000CC"/>
                  </a:solidFill>
                  <a:latin typeface="Geneva"/>
                  <a:cs typeface="Geneva"/>
                </a:rPr>
                <a:t>	B. Commerçon</a:t>
              </a:r>
              <a:endParaRPr lang="en-US" sz="1600" dirty="0">
                <a:solidFill>
                  <a:srgbClr val="800000"/>
                </a:solidFill>
                <a:latin typeface="Geneva"/>
                <a:cs typeface="Geneva"/>
              </a:endParaRPr>
            </a:p>
          </p:txBody>
        </p:sp>
      </p:grpSp>
      <p:sp>
        <p:nvSpPr>
          <p:cNvPr id="28" name="Rectangle 27"/>
          <p:cNvSpPr/>
          <p:nvPr/>
        </p:nvSpPr>
        <p:spPr>
          <a:xfrm>
            <a:off x="3086763" y="3883463"/>
            <a:ext cx="3095575" cy="720197"/>
          </a:xfrm>
          <a:prstGeom prst="rect">
            <a:avLst/>
          </a:prstGeom>
        </p:spPr>
        <p:txBody>
          <a:bodyPr wrap="square">
            <a:spAutoFit/>
          </a:bodyPr>
          <a:lstStyle/>
          <a:p>
            <a:pPr lvl="0">
              <a:lnSpc>
                <a:spcPct val="130000"/>
              </a:lnSpc>
              <a:buSzPct val="100000"/>
            </a:pPr>
            <a:r>
              <a:rPr lang="en-US" sz="1600" dirty="0">
                <a:solidFill>
                  <a:srgbClr val="000000"/>
                </a:solidFill>
                <a:latin typeface="Geneva"/>
                <a:cs typeface="Geneva"/>
              </a:rPr>
              <a:t>Pic après ~ 1 semaine</a:t>
            </a:r>
          </a:p>
          <a:p>
            <a:pPr lvl="0">
              <a:lnSpc>
                <a:spcPct val="130000"/>
              </a:lnSpc>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101181" y="3945135"/>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14595" y="3871812"/>
            <a:ext cx="3095575" cy="1200328"/>
          </a:xfrm>
          <a:prstGeom prst="rect">
            <a:avLst/>
          </a:prstGeom>
        </p:spPr>
        <p:txBody>
          <a:bodyPr wrap="square">
            <a:spAutoFit/>
          </a:bodyPr>
          <a:lstStyle/>
          <a:p>
            <a:pPr lvl="0">
              <a:lnSpc>
                <a:spcPct val="130000"/>
              </a:lnSpc>
              <a:buSzPct val="100000"/>
            </a:pPr>
            <a:r>
              <a:rPr lang="en-US" sz="1600" dirty="0">
                <a:solidFill>
                  <a:srgbClr val="000000"/>
                </a:solidFill>
                <a:latin typeface="Geneva"/>
                <a:cs typeface="Geneva"/>
              </a:rPr>
              <a:t>Emission synchrotron</a:t>
            </a:r>
          </a:p>
          <a:p>
            <a:pPr lvl="0">
              <a:lnSpc>
                <a:spcPct val="130000"/>
              </a:lnSpc>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lnSpc>
                <a:spcPct val="130000"/>
              </a:lnSpc>
              <a:buSzPct val="100000"/>
            </a:pPr>
            <a:endParaRPr lang="en-US" sz="800" dirty="0">
              <a:solidFill>
                <a:srgbClr val="000000"/>
              </a:solidFill>
              <a:latin typeface="Geneva"/>
              <a:cs typeface="Geneva"/>
            </a:endParaRPr>
          </a:p>
          <a:p>
            <a:pPr lvl="0">
              <a:lnSpc>
                <a:spcPct val="130000"/>
              </a:lnSpc>
              <a:buSzPct val="100000"/>
            </a:pPr>
            <a:r>
              <a:rPr lang="en-US" sz="1600" dirty="0">
                <a:solidFill>
                  <a:srgbClr val="000000"/>
                </a:solidFill>
                <a:latin typeface="Geneva"/>
                <a:cs typeface="Geneva"/>
              </a:rPr>
              <a:t>Choc externe</a:t>
            </a:r>
          </a:p>
        </p:txBody>
      </p:sp>
      <p:sp>
        <p:nvSpPr>
          <p:cNvPr id="32" name="Rectangle 31"/>
          <p:cNvSpPr/>
          <p:nvPr/>
        </p:nvSpPr>
        <p:spPr>
          <a:xfrm>
            <a:off x="-138553" y="4329518"/>
            <a:ext cx="3095575" cy="1360372"/>
          </a:xfrm>
          <a:prstGeom prst="rect">
            <a:avLst/>
          </a:prstGeom>
        </p:spPr>
        <p:txBody>
          <a:bodyPr wrap="square">
            <a:spAutoFit/>
          </a:bodyPr>
          <a:lstStyle/>
          <a:p>
            <a:pPr lvl="0">
              <a:lnSpc>
                <a:spcPct val="130000"/>
              </a:lnSpc>
              <a:buSzPct val="100000"/>
            </a:pPr>
            <a:endParaRPr lang="en-US" sz="1600" dirty="0">
              <a:solidFill>
                <a:srgbClr val="000000"/>
              </a:solidFill>
              <a:latin typeface="Geneva"/>
              <a:cs typeface="Geneva"/>
            </a:endParaRPr>
          </a:p>
          <a:p>
            <a:pPr marL="628650" lvl="1" indent="-171450">
              <a:lnSpc>
                <a:spcPct val="130000"/>
              </a:lnSpc>
              <a:buSzPct val="100000"/>
              <a:buBlip>
                <a:blip r:embed="rId4"/>
              </a:buBlip>
            </a:pPr>
            <a:r>
              <a:rPr lang="en-US" sz="1600" b="1" dirty="0">
                <a:solidFill>
                  <a:srgbClr val="800000"/>
                </a:solidFill>
                <a:latin typeface="Geneva"/>
                <a:cs typeface="Geneva"/>
              </a:rPr>
              <a:t> jet relativiste</a:t>
            </a:r>
          </a:p>
          <a:p>
            <a:pPr marL="628650" lvl="1" indent="-171450">
              <a:lnSpc>
                <a:spcPct val="130000"/>
              </a:lnSpc>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lnSpc>
                <a:spcPct val="130000"/>
              </a:lnSpc>
              <a:buSzPct val="100000"/>
            </a:pPr>
            <a:r>
              <a:rPr lang="en-US" sz="1600" dirty="0">
                <a:solidFill>
                  <a:srgbClr val="000000"/>
                </a:solidFill>
                <a:latin typeface="Geneva"/>
                <a:cs typeface="Geneva"/>
              </a:rPr>
              <a:t>=&gt; émission γ focalisée</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 / 18</a:t>
            </a:r>
          </a:p>
        </p:txBody>
      </p:sp>
      <p:sp>
        <p:nvSpPr>
          <p:cNvPr id="35" name="Rectangle à coins arrondis 34"/>
          <p:cNvSpPr/>
          <p:nvPr/>
        </p:nvSpPr>
        <p:spPr>
          <a:xfrm>
            <a:off x="427609" y="2340482"/>
            <a:ext cx="2383521" cy="522724"/>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Nature du reliquat?</a:t>
            </a:r>
            <a:endParaRPr lang="fr-FR">
              <a:solidFill>
                <a:schemeClr val="tx1"/>
              </a:solidFill>
            </a:endParaRPr>
          </a:p>
        </p:txBody>
      </p:sp>
      <p:sp>
        <p:nvSpPr>
          <p:cNvPr id="36" name="Rectangle 35"/>
          <p:cNvSpPr/>
          <p:nvPr/>
        </p:nvSpPr>
        <p:spPr>
          <a:xfrm>
            <a:off x="3812942" y="880439"/>
            <a:ext cx="2085087" cy="261610"/>
          </a:xfrm>
          <a:prstGeom prst="rect">
            <a:avLst/>
          </a:prstGeom>
        </p:spPr>
        <p:txBody>
          <a:bodyPr wrap="square">
            <a:spAutoFit/>
          </a:bodyPr>
          <a:lstStyle/>
          <a:p>
            <a:pPr lvl="0">
              <a:buSzPct val="100000"/>
            </a:pPr>
            <a:r>
              <a:rPr lang="en-US" sz="1100" i="1">
                <a:solidFill>
                  <a:schemeClr val="bg1"/>
                </a:solidFill>
                <a:latin typeface="Geneva"/>
                <a:cs typeface="Geneva"/>
              </a:rPr>
              <a:t>GW170817</a:t>
            </a:r>
          </a:p>
        </p:txBody>
      </p:sp>
      <p:pic>
        <p:nvPicPr>
          <p:cNvPr id="25" name="Image 24" descr="logo_svo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160" y="4974781"/>
            <a:ext cx="2345524" cy="1558470"/>
          </a:xfrm>
          <a:prstGeom prst="rect">
            <a:avLst/>
          </a:prstGeom>
          <a:ln>
            <a:noFill/>
          </a:ln>
          <a:effectLst>
            <a:outerShdw blurRad="190500" algn="tl" rotWithShape="0">
              <a:srgbClr val="000000">
                <a:alpha val="70000"/>
              </a:srgbClr>
            </a:outerShdw>
          </a:effectLst>
        </p:spPr>
      </p:pic>
      <p:sp>
        <p:nvSpPr>
          <p:cNvPr id="31" name="Rectangle 30"/>
          <p:cNvSpPr/>
          <p:nvPr/>
        </p:nvSpPr>
        <p:spPr>
          <a:xfrm>
            <a:off x="-166912" y="5484996"/>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FF"/>
                </a:solidFill>
                <a:latin typeface="Geneva"/>
                <a:cs typeface="Geneva"/>
              </a:rPr>
              <a:t> </a:t>
            </a:r>
            <a:r>
              <a:rPr lang="en-US" sz="1600" i="1" dirty="0">
                <a:solidFill>
                  <a:srgbClr val="0000CC"/>
                </a:solidFill>
                <a:latin typeface="Geneva"/>
                <a:cs typeface="Geneva"/>
              </a:rPr>
              <a:t>R. Walders</a:t>
            </a:r>
          </a:p>
          <a:p>
            <a:pPr marL="628650" lvl="1" indent="-171450">
              <a:buSzPct val="100000"/>
              <a:buBlip>
                <a:blip r:embed="rId4"/>
              </a:buBlip>
            </a:pPr>
            <a:r>
              <a:rPr lang="en-US" sz="1600" i="1" dirty="0">
                <a:solidFill>
                  <a:srgbClr val="0000CC"/>
                </a:solidFill>
                <a:latin typeface="Geneva"/>
                <a:cs typeface="Geneva"/>
              </a:rPr>
              <a:t> C. Winisdoerffer</a:t>
            </a:r>
            <a:endParaRPr lang="en-US" sz="1600" i="1" dirty="0">
              <a:solidFill>
                <a:srgbClr val="0000FF"/>
              </a:solidFill>
              <a:latin typeface="Geneva"/>
              <a:cs typeface="Geneva"/>
            </a:endParaRPr>
          </a:p>
          <a:p>
            <a:pPr marL="628650" lvl="1" indent="-171450">
              <a:buSzPct val="100000"/>
              <a:buBlip>
                <a:blip r:embed="rId4"/>
              </a:buBlip>
            </a:pPr>
            <a:r>
              <a:rPr lang="en-US" sz="1600" i="1" dirty="0">
                <a:solidFill>
                  <a:srgbClr val="0000CC"/>
                </a:solidFill>
                <a:latin typeface="Geneva"/>
                <a:cs typeface="Geneva"/>
              </a:rPr>
              <a:t> D. Folini</a:t>
            </a:r>
          </a:p>
        </p:txBody>
      </p:sp>
      <p:cxnSp>
        <p:nvCxnSpPr>
          <p:cNvPr id="38" name="Connecteur droit 37"/>
          <p:cNvCxnSpPr/>
          <p:nvPr/>
        </p:nvCxnSpPr>
        <p:spPr>
          <a:xfrm>
            <a:off x="6160250" y="3321636"/>
            <a:ext cx="0" cy="319125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01938" y="2721674"/>
            <a:ext cx="2625531" cy="246221"/>
          </a:xfrm>
          <a:prstGeom prst="rect">
            <a:avLst/>
          </a:prstGeom>
        </p:spPr>
        <p:txBody>
          <a:bodyPr wrap="square">
            <a:spAutoFit/>
          </a:bodyPr>
          <a:lstStyle/>
          <a:p>
            <a:pPr lvl="0">
              <a:buSzPct val="100000"/>
            </a:pPr>
            <a:r>
              <a:rPr lang="en-US" sz="1000" i="1">
                <a:solidFill>
                  <a:srgbClr val="000000"/>
                </a:solidFill>
                <a:latin typeface="Geneva"/>
                <a:cs typeface="Geneva"/>
              </a:rPr>
              <a:t>Collaboration LIGO / Virgo (2017)</a:t>
            </a:r>
          </a:p>
        </p:txBody>
      </p:sp>
    </p:spTree>
    <p:extLst>
      <p:ext uri="{BB962C8B-B14F-4D97-AF65-F5344CB8AC3E}">
        <p14:creationId xmlns:p14="http://schemas.microsoft.com/office/powerpoint/2010/main" val="36426714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Tree>
    <p:extLst>
      <p:ext uri="{BB962C8B-B14F-4D97-AF65-F5344CB8AC3E}">
        <p14:creationId xmlns:p14="http://schemas.microsoft.com/office/powerpoint/2010/main" val="2137292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Tree>
    <p:extLst>
      <p:ext uri="{BB962C8B-B14F-4D97-AF65-F5344CB8AC3E}">
        <p14:creationId xmlns:p14="http://schemas.microsoft.com/office/powerpoint/2010/main" val="21719396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5" name="Rectangle 3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Tree>
    <p:extLst>
      <p:ext uri="{BB962C8B-B14F-4D97-AF65-F5344CB8AC3E}">
        <p14:creationId xmlns:p14="http://schemas.microsoft.com/office/powerpoint/2010/main" val="22836290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59" name="Rectangle 5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
        <p:nvSpPr>
          <p:cNvPr id="61" name="Ellipse 60"/>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495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59" name="Rectangle 5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Tree>
    <p:extLst>
      <p:ext uri="{BB962C8B-B14F-4D97-AF65-F5344CB8AC3E}">
        <p14:creationId xmlns:p14="http://schemas.microsoft.com/office/powerpoint/2010/main" val="7628330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99" name="Rectangle 9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18</a:t>
            </a:r>
          </a:p>
        </p:txBody>
      </p:sp>
      <p:sp>
        <p:nvSpPr>
          <p:cNvPr id="100" name="Ellipse 99"/>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1" name="Ellipse 100"/>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94" name="Grouper 93"/>
          <p:cNvGrpSpPr/>
          <p:nvPr/>
        </p:nvGrpSpPr>
        <p:grpSpPr>
          <a:xfrm>
            <a:off x="215808" y="5041162"/>
            <a:ext cx="3606265" cy="1347036"/>
            <a:chOff x="215808" y="5041162"/>
            <a:chExt cx="3606265" cy="1347036"/>
          </a:xfrm>
        </p:grpSpPr>
        <p:sp>
          <p:nvSpPr>
            <p:cNvPr id="95" name="Rectangle 94"/>
            <p:cNvSpPr/>
            <p:nvPr/>
          </p:nvSpPr>
          <p:spPr>
            <a:xfrm>
              <a:off x="215808" y="5041162"/>
              <a:ext cx="3287882" cy="1265988"/>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Nécessité de l’outil numérique</a:t>
              </a: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p:txBody>
        </p:sp>
        <p:sp>
          <p:nvSpPr>
            <p:cNvPr id="96" name="Rectangle 95"/>
            <p:cNvSpPr/>
            <p:nvPr/>
          </p:nvSpPr>
          <p:spPr>
            <a:xfrm>
              <a:off x="419504" y="5347913"/>
              <a:ext cx="3402569" cy="1040285"/>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a:t>
              </a:r>
              <a:r>
                <a:rPr lang="en-US" sz="1600" b="1" dirty="0">
                  <a:latin typeface="Geneva"/>
                  <a:cs typeface="Geneva"/>
                </a:rPr>
                <a:t>interconnexions</a:t>
              </a:r>
            </a:p>
            <a:p>
              <a:pPr marL="171450" lvl="0" indent="-171450">
                <a:lnSpc>
                  <a:spcPct val="130000"/>
                </a:lnSpc>
                <a:buSzPct val="100000"/>
                <a:buBlip>
                  <a:blip r:embed="rId4"/>
                </a:buBlip>
              </a:pPr>
              <a:r>
                <a:rPr lang="en-US" sz="1600" dirty="0">
                  <a:latin typeface="Geneva"/>
                  <a:cs typeface="Geneva"/>
                </a:rPr>
                <a:t> simulations </a:t>
              </a:r>
              <a:r>
                <a:rPr lang="en-US" sz="1600" b="1" dirty="0">
                  <a:latin typeface="Geneva"/>
                  <a:cs typeface="Geneva"/>
                </a:rPr>
                <a:t>3D</a:t>
              </a:r>
            </a:p>
            <a:p>
              <a:pPr marL="171450" lvl="0" indent="-171450">
                <a:lnSpc>
                  <a:spcPct val="130000"/>
                </a:lnSpc>
                <a:buSzPct val="100000"/>
                <a:buBlip>
                  <a:blip r:embed="rId4"/>
                </a:buBlip>
              </a:pPr>
              <a:r>
                <a:rPr lang="en-US" sz="1600" dirty="0">
                  <a:solidFill>
                    <a:srgbClr val="000000"/>
                  </a:solidFill>
                  <a:latin typeface="Geneva"/>
                  <a:cs typeface="Geneva"/>
                </a:rPr>
                <a:t> multi-échelles</a:t>
              </a:r>
              <a:endParaRPr lang="en-US" sz="1600">
                <a:solidFill>
                  <a:srgbClr val="000000"/>
                </a:solidFill>
                <a:latin typeface="Geneva"/>
                <a:cs typeface="Geneva"/>
              </a:endParaRPr>
            </a:p>
          </p:txBody>
        </p:sp>
      </p:grpSp>
      <p:sp>
        <p:nvSpPr>
          <p:cNvPr id="98" name="Rectangle 97"/>
          <p:cNvSpPr/>
          <p:nvPr/>
        </p:nvSpPr>
        <p:spPr>
          <a:xfrm>
            <a:off x="5774360" y="4787789"/>
            <a:ext cx="5952641" cy="1713289"/>
          </a:xfrm>
          <a:prstGeom prst="rect">
            <a:avLst/>
          </a:prstGeom>
        </p:spPr>
        <p:txBody>
          <a:bodyPr wrap="square">
            <a:spAutoFit/>
          </a:bodyPr>
          <a:lstStyle/>
          <a:p>
            <a:pPr lvl="0">
              <a:lnSpc>
                <a:spcPct val="110000"/>
              </a:lnSpc>
              <a:buSzPct val="100000"/>
            </a:pPr>
            <a:r>
              <a:rPr lang="en-US" sz="1600" dirty="0">
                <a:solidFill>
                  <a:srgbClr val="000000"/>
                </a:solidFill>
                <a:latin typeface="Geneva"/>
                <a:cs typeface="Geneva"/>
              </a:rPr>
              <a:t> Interlocuteurs numériques</a:t>
            </a:r>
          </a:p>
          <a:p>
            <a:pPr marL="628650" lvl="1" indent="-171450">
              <a:lnSpc>
                <a:spcPct val="110000"/>
              </a:lnSpc>
              <a:buSzPct val="100000"/>
              <a:buBlip>
                <a:blip r:embed="rId4"/>
              </a:buBlip>
            </a:pPr>
            <a:r>
              <a:rPr lang="en-US" sz="1600" dirty="0">
                <a:solidFill>
                  <a:srgbClr val="0000FF"/>
                </a:solidFill>
                <a:latin typeface="Geneva"/>
                <a:cs typeface="Geneva"/>
              </a:rPr>
              <a:t> </a:t>
            </a:r>
            <a:r>
              <a:rPr lang="en-US" sz="1600" i="1" dirty="0">
                <a:solidFill>
                  <a:srgbClr val="0000CC"/>
                </a:solidFill>
                <a:latin typeface="Geneva"/>
                <a:cs typeface="Geneva"/>
              </a:rPr>
              <a:t>B</a:t>
            </a:r>
            <a:r>
              <a:rPr lang="en-US" sz="1600" i="1" dirty="0">
                <a:solidFill>
                  <a:srgbClr val="0000CC"/>
                </a:solidFill>
                <a:latin typeface="Geneva"/>
                <a:cs typeface="Geneva"/>
              </a:rPr>
              <a:t>. Commerçon</a:t>
            </a:r>
          </a:p>
          <a:p>
            <a:pPr marL="628650" lvl="1" indent="-171450">
              <a:lnSpc>
                <a:spcPct val="110000"/>
              </a:lnSpc>
              <a:buSzPct val="100000"/>
              <a:buBlip>
                <a:blip r:embed="rId4"/>
              </a:buBlip>
            </a:pPr>
            <a:r>
              <a:rPr lang="en-US" sz="1600" i="1" dirty="0">
                <a:solidFill>
                  <a:srgbClr val="0000CC"/>
                </a:solidFill>
                <a:latin typeface="Geneva"/>
                <a:cs typeface="Geneva"/>
              </a:rPr>
              <a:t> C. Winisdoerffer</a:t>
            </a:r>
          </a:p>
          <a:p>
            <a:pPr marL="628650" lvl="1" indent="-171450">
              <a:lnSpc>
                <a:spcPct val="110000"/>
              </a:lnSpc>
              <a:buSzPct val="100000"/>
              <a:buBlip>
                <a:blip r:embed="rId4"/>
              </a:buBlip>
            </a:pPr>
            <a:r>
              <a:rPr lang="en-US" sz="1600" i="1" dirty="0">
                <a:solidFill>
                  <a:srgbClr val="0000CC"/>
                </a:solidFill>
                <a:latin typeface="Geneva"/>
                <a:cs typeface="Geneva"/>
              </a:rPr>
              <a:t> G. Laibe</a:t>
            </a:r>
          </a:p>
          <a:p>
            <a:pPr marL="628650" lvl="1" indent="-171450">
              <a:lnSpc>
                <a:spcPct val="110000"/>
              </a:lnSpc>
              <a:buSzPct val="100000"/>
              <a:buBlip>
                <a:blip r:embed="rId4"/>
              </a:buBlip>
            </a:pPr>
            <a:r>
              <a:rPr lang="en-US" sz="1600" i="1" dirty="0">
                <a:solidFill>
                  <a:srgbClr val="0000CC"/>
                </a:solidFill>
                <a:latin typeface="Geneva"/>
                <a:cs typeface="Geneva"/>
              </a:rPr>
              <a:t> R. Walders</a:t>
            </a:r>
            <a:endParaRPr lang="en-US" sz="1600" i="1" dirty="0">
              <a:solidFill>
                <a:srgbClr val="0000CC"/>
              </a:solidFill>
              <a:latin typeface="Geneva"/>
              <a:cs typeface="Geneva"/>
            </a:endParaRPr>
          </a:p>
          <a:p>
            <a:pPr marL="628650" lvl="1" indent="-171450">
              <a:lnSpc>
                <a:spcPct val="110000"/>
              </a:lnSpc>
              <a:buSzPct val="100000"/>
              <a:buBlip>
                <a:blip r:embed="rId4"/>
              </a:buBlip>
            </a:pPr>
            <a:r>
              <a:rPr lang="en-US" sz="1600" i="1" dirty="0">
                <a:solidFill>
                  <a:schemeClr val="tx1">
                    <a:lumMod val="65000"/>
                    <a:lumOff val="35000"/>
                  </a:schemeClr>
                </a:solidFill>
                <a:latin typeface="Geneva"/>
                <a:cs typeface="Geneva"/>
              </a:rPr>
              <a:t> </a:t>
            </a:r>
            <a:r>
              <a:rPr lang="en-US" sz="1600" i="1" dirty="0">
                <a:solidFill>
                  <a:srgbClr val="0000CC"/>
                </a:solidFill>
                <a:latin typeface="Geneva"/>
                <a:cs typeface="Geneva"/>
              </a:rPr>
              <a:t>Équipe GALPAC</a:t>
            </a:r>
            <a:endParaRPr lang="en-US" sz="1600" i="1" dirty="0">
              <a:solidFill>
                <a:schemeClr val="tx1">
                  <a:lumMod val="65000"/>
                  <a:lumOff val="35000"/>
                </a:schemeClr>
              </a:solidFill>
              <a:latin typeface="Geneva"/>
              <a:cs typeface="Geneva"/>
            </a:endParaRPr>
          </a:p>
        </p:txBody>
      </p:sp>
    </p:spTree>
    <p:extLst>
      <p:ext uri="{BB962C8B-B14F-4D97-AF65-F5344CB8AC3E}">
        <p14:creationId xmlns:p14="http://schemas.microsoft.com/office/powerpoint/2010/main" val="32112745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18</a:t>
            </a:r>
          </a:p>
        </p:txBody>
      </p:sp>
      <p:sp>
        <p:nvSpPr>
          <p:cNvPr id="37" name="Rectangle à coins arrondis 36"/>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endParaRPr lang="fr-FR">
              <a:ln>
                <a:solidFill>
                  <a:schemeClr val="tx1"/>
                </a:solidFill>
              </a:ln>
              <a:solidFill>
                <a:schemeClr val="tx1"/>
              </a:solidFill>
            </a:endParaRPr>
          </a:p>
          <a:p>
            <a:pPr algn="ctr">
              <a:lnSpc>
                <a:spcPct val="120000"/>
              </a:lnSpc>
            </a:pPr>
            <a:endParaRPr lang="fr-FR">
              <a:ln>
                <a:solidFill>
                  <a:schemeClr val="tx1"/>
                </a:solidFill>
              </a:ln>
              <a:solidFill>
                <a:schemeClr val="tx1"/>
              </a:solidFill>
            </a:endParaRPr>
          </a:p>
        </p:txBody>
      </p:sp>
      <p:sp>
        <p:nvSpPr>
          <p:cNvPr id="12" name="Rectangle 11"/>
          <p:cNvSpPr/>
          <p:nvPr/>
        </p:nvSpPr>
        <p:spPr>
          <a:xfrm>
            <a:off x="7045635" y="825433"/>
            <a:ext cx="2084320"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i="1" dirty="0">
                <a:solidFill>
                  <a:srgbClr val="0000CC"/>
                </a:solidFill>
                <a:latin typeface="Geneva"/>
                <a:cs typeface="Geneva"/>
              </a:rPr>
              <a:t>G. Laibe</a:t>
            </a:r>
          </a:p>
        </p:txBody>
      </p:sp>
    </p:spTree>
    <p:extLst>
      <p:ext uri="{BB962C8B-B14F-4D97-AF65-F5344CB8AC3E}">
        <p14:creationId xmlns:p14="http://schemas.microsoft.com/office/powerpoint/2010/main" val="29764902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grpSp>
        <p:nvGrpSpPr>
          <p:cNvPr id="3" name="Grouper 2"/>
          <p:cNvGrpSpPr/>
          <p:nvPr/>
        </p:nvGrpSpPr>
        <p:grpSpPr>
          <a:xfrm>
            <a:off x="3903644" y="1286682"/>
            <a:ext cx="6108715" cy="870848"/>
            <a:chOff x="3834678" y="2242456"/>
            <a:chExt cx="6108715" cy="870848"/>
          </a:xfrm>
        </p:grpSpPr>
        <p:sp>
          <p:nvSpPr>
            <p:cNvPr id="53" name="Rectangle 52"/>
            <p:cNvSpPr/>
            <p:nvPr/>
          </p:nvSpPr>
          <p:spPr>
            <a:xfrm>
              <a:off x="3990752" y="224245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45" name="Rectangle 44"/>
            <p:cNvSpPr/>
            <p:nvPr/>
          </p:nvSpPr>
          <p:spPr>
            <a:xfrm>
              <a:off x="3834678" y="2282307"/>
              <a:ext cx="3362234"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b="1" dirty="0">
                  <a:latin typeface="Geneva"/>
                  <a:cs typeface="Geneva"/>
                </a:rPr>
                <a:t> champ magnétique</a:t>
              </a:r>
            </a:p>
            <a:p>
              <a:pPr marL="628650" lvl="1" indent="-171450">
                <a:buSzPct val="100000"/>
                <a:buBlip>
                  <a:blip r:embed="rId4"/>
                </a:buBlip>
              </a:pPr>
              <a:r>
                <a:rPr lang="en-US" sz="1600" b="1" dirty="0">
                  <a:latin typeface="Geneva"/>
                  <a:cs typeface="Geneva"/>
                </a:rPr>
                <a:t> transport des neutrinos</a:t>
              </a:r>
            </a:p>
          </p:txBody>
        </p:sp>
      </p:gr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18</a:t>
            </a:r>
          </a:p>
        </p:txBody>
      </p:sp>
      <p:sp>
        <p:nvSpPr>
          <p:cNvPr id="35" name="Rectangle à coins arrondis 34"/>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r>
              <a:rPr lang="fr-FR">
                <a:ln>
                  <a:solidFill>
                    <a:schemeClr val="tx1"/>
                  </a:solidFill>
                </a:ln>
                <a:solidFill>
                  <a:schemeClr val="tx1"/>
                </a:solidFill>
              </a:rPr>
              <a:t>Mécanisme de lancement du vent?</a:t>
            </a:r>
          </a:p>
          <a:p>
            <a:pPr algn="ctr">
              <a:lnSpc>
                <a:spcPct val="120000"/>
              </a:lnSpc>
            </a:pPr>
            <a:r>
              <a:rPr lang="fr-FR">
                <a:ln>
                  <a:solidFill>
                    <a:schemeClr val="tx1"/>
                  </a:solidFill>
                </a:ln>
                <a:solidFill>
                  <a:schemeClr val="tx1"/>
                </a:solidFill>
              </a:rPr>
              <a:t>Impact de la ligne de visée?</a:t>
            </a:r>
          </a:p>
        </p:txBody>
      </p:sp>
      <p:sp>
        <p:nvSpPr>
          <p:cNvPr id="16" name="Rectangle 15"/>
          <p:cNvSpPr/>
          <p:nvPr/>
        </p:nvSpPr>
        <p:spPr>
          <a:xfrm>
            <a:off x="7045635" y="825433"/>
            <a:ext cx="2084320"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i="1" dirty="0">
                <a:solidFill>
                  <a:srgbClr val="0000CC"/>
                </a:solidFill>
                <a:latin typeface="Geneva"/>
                <a:cs typeface="Geneva"/>
              </a:rPr>
              <a:t>G. Laibe</a:t>
            </a: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sp>
        <p:nvSpPr>
          <p:cNvPr id="9" name="Rectangle 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10" name="Rectangle 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a:t>
            </a:r>
            <a:r>
              <a:rPr lang="en-US" sz="1200">
                <a:solidFill>
                  <a:srgbClr val="000000"/>
                </a:solidFill>
                <a:latin typeface="Geneva"/>
                <a:cs typeface="Geneva"/>
              </a:rPr>
              <a:t> / 18</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3" name="Grouper 32"/>
          <p:cNvGrpSpPr/>
          <p:nvPr/>
        </p:nvGrpSpPr>
        <p:grpSpPr>
          <a:xfrm>
            <a:off x="177455" y="4474950"/>
            <a:ext cx="6133985" cy="1817950"/>
            <a:chOff x="4581116" y="2801687"/>
            <a:chExt cx="6133985" cy="1817950"/>
          </a:xfrm>
        </p:grpSpPr>
        <p:sp>
          <p:nvSpPr>
            <p:cNvPr id="8" name="Rectangle 7"/>
            <p:cNvSpPr/>
            <p:nvPr/>
          </p:nvSpPr>
          <p:spPr>
            <a:xfrm>
              <a:off x="4581116" y="3353649"/>
              <a:ext cx="5952641" cy="1265988"/>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i="1" dirty="0">
                  <a:solidFill>
                    <a:srgbClr val="0000CC"/>
                  </a:solidFill>
                  <a:latin typeface="Geneva"/>
                  <a:cs typeface="Geneva"/>
                </a:rPr>
                <a:t>R</a:t>
              </a:r>
              <a:r>
                <a:rPr lang="en-US" sz="1600" i="1" dirty="0">
                  <a:solidFill>
                    <a:srgbClr val="0000CC"/>
                  </a:solidFill>
                  <a:latin typeface="Geneva"/>
                  <a:cs typeface="Geneva"/>
                </a:rPr>
                <a:t>. Walders</a:t>
              </a:r>
            </a:p>
            <a:p>
              <a:pPr marL="628650" lvl="1" indent="-171450">
                <a:lnSpc>
                  <a:spcPct val="120000"/>
                </a:lnSpc>
                <a:buSzPct val="100000"/>
                <a:buBlip>
                  <a:blip r:embed="rId3"/>
                </a:buBlip>
              </a:pPr>
              <a:r>
                <a:rPr lang="en-US" sz="1600" dirty="0">
                  <a:solidFill>
                    <a:srgbClr val="0000CC"/>
                  </a:solidFill>
                  <a:latin typeface="Geneva"/>
                  <a:cs typeface="Geneva"/>
                </a:rPr>
                <a:t> </a:t>
              </a:r>
              <a:r>
                <a:rPr lang="en-US" sz="1600" i="1" dirty="0">
                  <a:solidFill>
                    <a:srgbClr val="0000CC"/>
                  </a:solidFill>
                  <a:latin typeface="Geneva"/>
                  <a:cs typeface="Geneva"/>
                </a:rPr>
                <a:t>C</a:t>
              </a:r>
              <a:r>
                <a:rPr lang="en-US" sz="1600" i="1" dirty="0">
                  <a:solidFill>
                    <a:srgbClr val="0000CC"/>
                  </a:solidFill>
                  <a:latin typeface="Geneva"/>
                  <a:cs typeface="Geneva"/>
                </a:rPr>
                <a:t>. Winisdoerffer</a:t>
              </a:r>
            </a:p>
            <a:p>
              <a:pPr marL="628650" lvl="1" indent="-171450">
                <a:lnSpc>
                  <a:spcPct val="120000"/>
                </a:lnSpc>
                <a:buSzPct val="100000"/>
                <a:buBlip>
                  <a:blip r:embed="rId3"/>
                </a:buBlip>
              </a:pPr>
              <a:r>
                <a:rPr lang="en-US" sz="1600" i="1" dirty="0">
                  <a:solidFill>
                    <a:srgbClr val="0000CC"/>
                  </a:solidFill>
                  <a:latin typeface="Geneva"/>
                  <a:cs typeface="Geneva"/>
                </a:rPr>
                <a:t> D. Folini</a:t>
              </a:r>
              <a:endParaRPr lang="en-US" sz="1600" i="1" dirty="0">
                <a:solidFill>
                  <a:srgbClr val="0000CC"/>
                </a:solidFill>
                <a:latin typeface="Geneva"/>
                <a:cs typeface="Geneva"/>
              </a:endParaRPr>
            </a:p>
          </p:txBody>
        </p:sp>
        <p:sp>
          <p:nvSpPr>
            <p:cNvPr id="9" name="Rectangle 8"/>
            <p:cNvSpPr/>
            <p:nvPr/>
          </p:nvSpPr>
          <p:spPr>
            <a:xfrm>
              <a:off x="4762460" y="335364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Accélération de particules</a:t>
              </a:r>
            </a:p>
          </p:txBody>
        </p:sp>
        <p:sp>
          <p:nvSpPr>
            <p:cNvPr id="29" name="Rounded Rectangle 39"/>
            <p:cNvSpPr/>
            <p:nvPr/>
          </p:nvSpPr>
          <p:spPr>
            <a:xfrm>
              <a:off x="4709438" y="2801687"/>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53" name="Rectangle 52"/>
          <p:cNvSpPr/>
          <p:nvPr/>
        </p:nvSpPr>
        <p:spPr>
          <a:xfrm>
            <a:off x="4059719" y="1286682"/>
            <a:ext cx="2008554"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45" name="Rectangle 44"/>
          <p:cNvSpPr/>
          <p:nvPr/>
        </p:nvSpPr>
        <p:spPr>
          <a:xfrm>
            <a:off x="3903644" y="1326533"/>
            <a:ext cx="3362234"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b="1" dirty="0">
                <a:latin typeface="Geneva"/>
                <a:cs typeface="Geneva"/>
              </a:rPr>
              <a:t> champ magnétique</a:t>
            </a:r>
          </a:p>
          <a:p>
            <a:pPr marL="628650" lvl="1" indent="-171450">
              <a:buSzPct val="100000"/>
              <a:buBlip>
                <a:blip r:embed="rId3"/>
              </a:buBlip>
            </a:pPr>
            <a:r>
              <a:rPr lang="en-US" sz="1600" b="1" dirty="0">
                <a:latin typeface="Geneva"/>
                <a:cs typeface="Geneva"/>
              </a:rPr>
              <a:t> transport des neutrinos</a:t>
            </a:r>
          </a:p>
        </p:txBody>
      </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18</a:t>
            </a:r>
          </a:p>
        </p:txBody>
      </p:sp>
      <p:sp>
        <p:nvSpPr>
          <p:cNvPr id="35" name="Rectangle à coins arrondis 34"/>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r>
              <a:rPr lang="fr-FR">
                <a:ln>
                  <a:solidFill>
                    <a:schemeClr val="tx1"/>
                  </a:solidFill>
                </a:ln>
                <a:solidFill>
                  <a:schemeClr val="tx1"/>
                </a:solidFill>
              </a:rPr>
              <a:t>Mécanisme de lancement du vent / du jet?</a:t>
            </a:r>
          </a:p>
          <a:p>
            <a:pPr algn="ctr">
              <a:lnSpc>
                <a:spcPct val="120000"/>
              </a:lnSpc>
            </a:pPr>
            <a:r>
              <a:rPr lang="fr-FR">
                <a:ln>
                  <a:solidFill>
                    <a:schemeClr val="tx1"/>
                  </a:solidFill>
                </a:ln>
                <a:solidFill>
                  <a:schemeClr val="tx1"/>
                </a:solidFill>
              </a:rPr>
              <a:t>Impact de la ligne de visée?</a:t>
            </a:r>
          </a:p>
        </p:txBody>
      </p:sp>
      <p:grpSp>
        <p:nvGrpSpPr>
          <p:cNvPr id="13" name="Grouper 12"/>
          <p:cNvGrpSpPr/>
          <p:nvPr/>
        </p:nvGrpSpPr>
        <p:grpSpPr>
          <a:xfrm>
            <a:off x="4516072" y="3129470"/>
            <a:ext cx="3590736" cy="3500044"/>
            <a:chOff x="3569302" y="2960057"/>
            <a:chExt cx="3590736" cy="3688323"/>
          </a:xfrm>
        </p:grpSpPr>
        <p:grpSp>
          <p:nvGrpSpPr>
            <p:cNvPr id="50" name="Grouper 49"/>
            <p:cNvGrpSpPr/>
            <p:nvPr/>
          </p:nvGrpSpPr>
          <p:grpSpPr>
            <a:xfrm>
              <a:off x="3569302" y="2960057"/>
              <a:ext cx="3590736" cy="3688323"/>
              <a:chOff x="3194321" y="3702849"/>
              <a:chExt cx="2809060" cy="2875110"/>
            </a:xfrm>
          </p:grpSpPr>
          <p:pic>
            <p:nvPicPr>
              <p:cNvPr id="34" name="Image 33" descr="disc-jet_Sasha.png"/>
              <p:cNvPicPr>
                <a:picLocks noChangeAspect="1"/>
              </p:cNvPicPr>
              <p:nvPr/>
            </p:nvPicPr>
            <p:blipFill rotWithShape="1">
              <a:blip r:embed="rId5">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cxnSp>
            <p:nvCxnSpPr>
              <p:cNvPr id="40" name="Connecteur droit avec flèche 39"/>
              <p:cNvCxnSpPr/>
              <p:nvPr/>
            </p:nvCxnSpPr>
            <p:spPr>
              <a:xfrm flipH="1" flipV="1">
                <a:off x="3986132" y="4904091"/>
                <a:ext cx="728842" cy="1568157"/>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V="1">
                <a:off x="4709437" y="4718778"/>
                <a:ext cx="5536" cy="1771546"/>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089833" y="4343532"/>
                <a:ext cx="583497" cy="263909"/>
              </a:xfrm>
              <a:prstGeom prst="rect">
                <a:avLst/>
              </a:prstGeom>
            </p:spPr>
            <p:txBody>
              <a:bodyPr wrap="square">
                <a:spAutoFit/>
              </a:bodyPr>
              <a:lstStyle/>
              <a:p>
                <a:pPr lvl="0">
                  <a:buSzPct val="100000"/>
                </a:pPr>
                <a:r>
                  <a:rPr lang="en-US" sz="1600" dirty="0">
                    <a:solidFill>
                      <a:schemeClr val="bg1"/>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pic>
          <p:nvPicPr>
            <p:cNvPr id="11" name="Image 10" descr="eye_obs_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5255894" y="3618914"/>
              <a:ext cx="500270" cy="502920"/>
            </a:xfrm>
            <a:prstGeom prst="rect">
              <a:avLst/>
            </a:prstGeom>
          </p:spPr>
        </p:pic>
        <p:pic>
          <p:nvPicPr>
            <p:cNvPr id="36" name="Image 35" descr="eye_obs_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681350">
              <a:off x="4171267" y="3931819"/>
              <a:ext cx="500270" cy="502920"/>
            </a:xfrm>
            <a:prstGeom prst="rect">
              <a:avLst/>
            </a:prstGeom>
          </p:spPr>
        </p:pic>
      </p:grpSp>
      <p:sp>
        <p:nvSpPr>
          <p:cNvPr id="37" name="Rectangle 36"/>
          <p:cNvSpPr/>
          <p:nvPr/>
        </p:nvSpPr>
        <p:spPr>
          <a:xfrm>
            <a:off x="7045635" y="825433"/>
            <a:ext cx="2084320"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a:t>
            </a:r>
            <a:r>
              <a:rPr lang="en-US" sz="1600" i="1" dirty="0">
                <a:solidFill>
                  <a:srgbClr val="0000CC"/>
                </a:solidFill>
                <a:latin typeface="Geneva"/>
                <a:cs typeface="Geneva"/>
              </a:rPr>
              <a:t>G. Laibe</a:t>
            </a:r>
          </a:p>
        </p:txBody>
      </p:sp>
    </p:spTree>
    <p:extLst>
      <p:ext uri="{BB962C8B-B14F-4D97-AF65-F5344CB8AC3E}">
        <p14:creationId xmlns:p14="http://schemas.microsoft.com/office/powerpoint/2010/main" val="29764902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pic>
        <p:nvPicPr>
          <p:cNvPr id="16" name="Image 15" descr="spinning-down_luminosity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953" y="720718"/>
            <a:ext cx="5155320" cy="4334256"/>
          </a:xfrm>
          <a:prstGeom prst="rect">
            <a:avLst/>
          </a:prstGeom>
          <a:ln>
            <a:noFill/>
          </a:ln>
          <a:effectLst>
            <a:outerShdw blurRad="190500" algn="tl" rotWithShape="0">
              <a:srgbClr val="000000">
                <a:alpha val="70000"/>
              </a:srgbClr>
            </a:outerShdw>
          </a:effectLst>
        </p:spPr>
      </p:pic>
      <p:grpSp>
        <p:nvGrpSpPr>
          <p:cNvPr id="14" name="Grouper 13"/>
          <p:cNvGrpSpPr/>
          <p:nvPr/>
        </p:nvGrpSpPr>
        <p:grpSpPr>
          <a:xfrm>
            <a:off x="4576201" y="788890"/>
            <a:ext cx="2875110" cy="2117361"/>
            <a:chOff x="4576201" y="788890"/>
            <a:chExt cx="2875110" cy="2117361"/>
          </a:xfrm>
        </p:grpSpPr>
        <p:grpSp>
          <p:nvGrpSpPr>
            <p:cNvPr id="12" name="Grouper 11"/>
            <p:cNvGrpSpPr/>
            <p:nvPr/>
          </p:nvGrpSpPr>
          <p:grpSpPr>
            <a:xfrm>
              <a:off x="4841310" y="1351502"/>
              <a:ext cx="717450" cy="1554749"/>
              <a:chOff x="4841310" y="1351502"/>
              <a:chExt cx="717450" cy="1554749"/>
            </a:xfrm>
          </p:grpSpPr>
          <p:cxnSp>
            <p:nvCxnSpPr>
              <p:cNvPr id="32" name="Connecteur droit avec flèche 31"/>
              <p:cNvCxnSpPr/>
              <p:nvPr/>
            </p:nvCxnSpPr>
            <p:spPr>
              <a:xfrm flipV="1">
                <a:off x="4841310" y="1351502"/>
                <a:ext cx="0" cy="15547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883203" y="1951968"/>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6" name="Connecteur droit 35"/>
              <p:cNvCxnSpPr/>
              <p:nvPr/>
            </p:nvCxnSpPr>
            <p:spPr>
              <a:xfrm>
                <a:off x="4949468" y="1995511"/>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flipV="1">
                <a:off x="5203954" y="1995511"/>
                <a:ext cx="214281" cy="2194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4576201" y="78889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b="1">
                  <a:solidFill>
                    <a:srgbClr val="000000"/>
                  </a:solidFill>
                  <a:latin typeface="Geneva"/>
                  <a:cs typeface="Geneva"/>
                </a:rPr>
                <a:t>étoile à neutrons 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b="1">
                  <a:solidFill>
                    <a:schemeClr val="accent2">
                      <a:lumMod val="75000"/>
                    </a:schemeClr>
                  </a:solidFill>
                  <a:latin typeface="Geneva"/>
                  <a:cs typeface="Geneva"/>
                </a:rPr>
                <a:t>dépend du freinage magnétique</a:t>
              </a:r>
            </a:p>
          </p:txBody>
        </p:sp>
      </p:grpSp>
      <p:sp>
        <p:nvSpPr>
          <p:cNvPr id="38" name="Rectangle 37"/>
          <p:cNvSpPr/>
          <p:nvPr/>
        </p:nvSpPr>
        <p:spPr>
          <a:xfrm>
            <a:off x="509791" y="6386769"/>
            <a:ext cx="3607404" cy="276999"/>
          </a:xfrm>
          <a:prstGeom prst="rect">
            <a:avLst/>
          </a:prstGeom>
        </p:spPr>
        <p:txBody>
          <a:bodyPr wrap="square">
            <a:spAutoFit/>
          </a:bodyPr>
          <a:lstStyle/>
          <a:p>
            <a:pPr lvl="0">
              <a:buSzPct val="100000"/>
            </a:pPr>
            <a:r>
              <a:rPr lang="en-US" sz="1200" b="1" i="1">
                <a:solidFill>
                  <a:schemeClr val="bg1"/>
                </a:solidFill>
                <a:latin typeface="Geneva"/>
                <a:cs typeface="Geneva"/>
              </a:rPr>
              <a:t>Moens, El Mellah, Meliani &amp; Sundqvist</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18</a:t>
            </a:r>
          </a:p>
        </p:txBody>
      </p:sp>
      <p:sp>
        <p:nvSpPr>
          <p:cNvPr id="34" name="Rectangle à coins arrondis 33"/>
          <p:cNvSpPr/>
          <p:nvPr/>
        </p:nvSpPr>
        <p:spPr>
          <a:xfrm>
            <a:off x="4976379" y="5960424"/>
            <a:ext cx="4093996" cy="55813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Temps de vie du reliquat supermassif?</a:t>
            </a: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50" name="Rectangle 49"/>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chemeClr val="bg1">
                    <a:lumMod val="50000"/>
                  </a:schemeClr>
                </a:solidFill>
                <a:latin typeface="Geneva"/>
                <a:cs typeface="Geneva"/>
              </a:rPr>
              <a:t>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pic>
        <p:nvPicPr>
          <p:cNvPr id="48" name="Image 47" descr="spinning-down_luminosity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953" y="720718"/>
            <a:ext cx="5155320" cy="433425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b="1">
                  <a:solidFill>
                    <a:srgbClr val="000000"/>
                  </a:solidFill>
                  <a:latin typeface="Geneva"/>
                  <a:cs typeface="Geneva"/>
                </a:rPr>
                <a:t>étoile à neutrons 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b="1">
                  <a:solidFill>
                    <a:schemeClr val="accent2">
                      <a:lumMod val="75000"/>
                    </a:schemeClr>
                  </a:solidFill>
                  <a:latin typeface="Geneva"/>
                  <a:cs typeface="Geneva"/>
                </a:rPr>
                <a:t>dépend du freinage magnétique</a:t>
              </a:r>
            </a:p>
          </p:txBody>
        </p:sp>
      </p:grpSp>
      <p:sp>
        <p:nvSpPr>
          <p:cNvPr id="38" name="Rectangle 37"/>
          <p:cNvSpPr/>
          <p:nvPr/>
        </p:nvSpPr>
        <p:spPr>
          <a:xfrm>
            <a:off x="509791" y="6386769"/>
            <a:ext cx="3607404" cy="276999"/>
          </a:xfrm>
          <a:prstGeom prst="rect">
            <a:avLst/>
          </a:prstGeom>
        </p:spPr>
        <p:txBody>
          <a:bodyPr wrap="square">
            <a:spAutoFit/>
          </a:bodyPr>
          <a:lstStyle/>
          <a:p>
            <a:pPr lvl="0">
              <a:buSzPct val="100000"/>
            </a:pPr>
            <a:r>
              <a:rPr lang="en-US" sz="1200" b="1" i="1">
                <a:solidFill>
                  <a:schemeClr val="bg1"/>
                </a:solidFill>
                <a:latin typeface="Geneva"/>
                <a:cs typeface="Geneva"/>
              </a:rPr>
              <a:t>Moens, El Mellah, Meliani &amp; Sundqvist</a:t>
            </a:r>
          </a:p>
        </p:txBody>
      </p:sp>
      <p:grpSp>
        <p:nvGrpSpPr>
          <p:cNvPr id="3" name="Grouper 2"/>
          <p:cNvGrpSpPr/>
          <p:nvPr/>
        </p:nvGrpSpPr>
        <p:grpSpPr>
          <a:xfrm>
            <a:off x="3130315" y="5111575"/>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5"/>
                </a:buBlip>
              </a:pPr>
              <a:r>
                <a:rPr lang="en-US" sz="1600" i="1">
                  <a:solidFill>
                    <a:srgbClr val="0930CA"/>
                  </a:solidFill>
                  <a:latin typeface="Geneva"/>
                  <a:cs typeface="Geneva"/>
                </a:rPr>
                <a:t> B. Commerçon</a:t>
              </a:r>
            </a:p>
            <a:p>
              <a:pPr marL="628650" lvl="1" indent="-171450">
                <a:buSzPct val="100000"/>
                <a:buBlip>
                  <a:blip r:embed="rId5"/>
                </a:buBlip>
              </a:pPr>
              <a:endParaRPr lang="en-US" sz="1600" dirty="0">
                <a:solidFill>
                  <a:srgbClr val="000000"/>
                </a:solidFill>
                <a:latin typeface="Geneva"/>
                <a:cs typeface="Geneva"/>
              </a:endParaRP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18</a:t>
            </a:r>
          </a:p>
        </p:txBody>
      </p:sp>
      <p:sp>
        <p:nvSpPr>
          <p:cNvPr id="32" name="Rectangle à coins arrondis 31"/>
          <p:cNvSpPr/>
          <p:nvPr/>
        </p:nvSpPr>
        <p:spPr>
          <a:xfrm>
            <a:off x="4976379" y="5960424"/>
            <a:ext cx="4093996" cy="55813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Temps de vie du reliquat supermassif?</a:t>
            </a:r>
          </a:p>
        </p:txBody>
      </p:sp>
      <p:grpSp>
        <p:nvGrpSpPr>
          <p:cNvPr id="37" name="Grouper 36"/>
          <p:cNvGrpSpPr/>
          <p:nvPr/>
        </p:nvGrpSpPr>
        <p:grpSpPr>
          <a:xfrm>
            <a:off x="4576201" y="788890"/>
            <a:ext cx="2875110" cy="2117361"/>
            <a:chOff x="4576201" y="788890"/>
            <a:chExt cx="2875110" cy="2117361"/>
          </a:xfrm>
        </p:grpSpPr>
        <p:grpSp>
          <p:nvGrpSpPr>
            <p:cNvPr id="41" name="Grouper 40"/>
            <p:cNvGrpSpPr/>
            <p:nvPr/>
          </p:nvGrpSpPr>
          <p:grpSpPr>
            <a:xfrm>
              <a:off x="4841310" y="1351502"/>
              <a:ext cx="717450" cy="1554749"/>
              <a:chOff x="4841310" y="1351502"/>
              <a:chExt cx="717450" cy="1554749"/>
            </a:xfrm>
          </p:grpSpPr>
          <p:cxnSp>
            <p:nvCxnSpPr>
              <p:cNvPr id="44" name="Connecteur droit avec flèche 43"/>
              <p:cNvCxnSpPr/>
              <p:nvPr/>
            </p:nvCxnSpPr>
            <p:spPr>
              <a:xfrm flipV="1">
                <a:off x="4841310" y="1351502"/>
                <a:ext cx="0" cy="15547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883203" y="1951968"/>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46" name="Connecteur droit 45"/>
              <p:cNvCxnSpPr/>
              <p:nvPr/>
            </p:nvCxnSpPr>
            <p:spPr>
              <a:xfrm>
                <a:off x="4949468" y="1995511"/>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p:cNvCxnSpPr/>
              <p:nvPr/>
            </p:nvCxnSpPr>
            <p:spPr>
              <a:xfrm flipV="1">
                <a:off x="5203954" y="1995511"/>
                <a:ext cx="214281" cy="2194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4576201" y="78889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49" name="Rectangle 48"/>
          <p:cNvSpPr/>
          <p:nvPr/>
        </p:nvSpPr>
        <p:spPr>
          <a:xfrm>
            <a:off x="3548932" y="6085362"/>
            <a:ext cx="1363353" cy="338554"/>
          </a:xfrm>
          <a:prstGeom prst="rect">
            <a:avLst/>
          </a:prstGeom>
        </p:spPr>
        <p:txBody>
          <a:bodyPr wrap="square">
            <a:spAutoFit/>
          </a:bodyPr>
          <a:lstStyle/>
          <a:p>
            <a:pPr lvl="0">
              <a:buSzPct val="100000"/>
            </a:pPr>
            <a:r>
              <a:rPr lang="en-US" sz="1600" i="1" dirty="0">
                <a:solidFill>
                  <a:srgbClr val="000000"/>
                </a:solidFill>
                <a:latin typeface="Geneva"/>
                <a:cs typeface="Geneva"/>
              </a:rPr>
              <a:t>ISSI Bern?</a:t>
            </a:r>
            <a:endParaRPr lang="en-US" sz="1600" i="1" dirty="0">
              <a:solidFill>
                <a:srgbClr val="0000CC"/>
              </a:solidFill>
              <a:latin typeface="Geneva"/>
              <a:cs typeface="Geneva"/>
            </a:endParaRPr>
          </a:p>
        </p:txBody>
      </p:sp>
    </p:spTree>
    <p:extLst>
      <p:ext uri="{BB962C8B-B14F-4D97-AF65-F5344CB8AC3E}">
        <p14:creationId xmlns:p14="http://schemas.microsoft.com/office/powerpoint/2010/main" val="36275420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a:t>
            </a:r>
            <a:r>
              <a:rPr lang="en-US" sz="1200" b="1" dirty="0" smtClean="0">
                <a:solidFill>
                  <a:schemeClr val="tx1"/>
                </a:solidFill>
                <a:latin typeface="Geneva"/>
                <a:cs typeface="Geneva"/>
              </a:rPr>
              <a:t>Projet de recherche</a:t>
            </a:r>
            <a:r>
              <a:rPr lang="en-US" sz="1200" b="1" dirty="0" smtClean="0">
                <a:solidFill>
                  <a:schemeClr val="bg1">
                    <a:lumMod val="50000"/>
                  </a:schemeClr>
                </a:solidFill>
                <a:latin typeface="Geneva"/>
                <a:cs typeface="Geneva"/>
              </a:rPr>
              <a:t>	-	Insertion	-	Enseignement			</a:t>
            </a:r>
            <a:endParaRPr lang="en-US" sz="1200" b="1" dirty="0">
              <a:solidFill>
                <a:schemeClr val="bg1">
                  <a:lumMod val="50000"/>
                </a:schemeClr>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12 / 18</a:t>
            </a:r>
          </a:p>
        </p:txBody>
      </p:sp>
      <p:sp>
        <p:nvSpPr>
          <p:cNvPr id="27" name="Rectangle à coins arrondis 26"/>
          <p:cNvSpPr/>
          <p:nvPr/>
        </p:nvSpPr>
        <p:spPr>
          <a:xfrm>
            <a:off x="2864164" y="5062480"/>
            <a:ext cx="3742667" cy="9176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fr-FR">
              <a:ln>
                <a:solidFill>
                  <a:schemeClr val="tx1"/>
                </a:solidFill>
              </a:ln>
              <a:solidFill>
                <a:schemeClr val="tx1"/>
              </a:solidFill>
            </a:endParaRPr>
          </a:p>
          <a:p>
            <a:pPr algn="ctr">
              <a:lnSpc>
                <a:spcPct val="120000"/>
              </a:lnSpc>
            </a:pPr>
            <a:r>
              <a:rPr lang="fr-FR">
                <a:ln>
                  <a:solidFill>
                    <a:schemeClr val="tx1"/>
                  </a:solidFill>
                </a:ln>
                <a:solidFill>
                  <a:schemeClr val="tx1"/>
                </a:solidFill>
              </a:rPr>
              <a:t>Flux de neutrinos et rendement?</a:t>
            </a:r>
          </a:p>
          <a:p>
            <a:pPr algn="ctr">
              <a:lnSpc>
                <a:spcPct val="120000"/>
              </a:lnSpc>
            </a:pPr>
            <a:r>
              <a:rPr lang="fr-FR">
                <a:ln>
                  <a:solidFill>
                    <a:schemeClr val="tx1"/>
                  </a:solidFill>
                </a:ln>
                <a:solidFill>
                  <a:schemeClr val="tx1"/>
                </a:solidFill>
              </a:rPr>
              <a:t>Opacité et spectre de la kilonova?</a:t>
            </a:r>
          </a:p>
          <a:p>
            <a:pPr algn="ctr">
              <a:lnSpc>
                <a:spcPct val="120000"/>
              </a:lnSpc>
            </a:pPr>
            <a:endParaRPr lang="fr-FR">
              <a:ln>
                <a:solidFill>
                  <a:schemeClr val="tx1"/>
                </a:solidFill>
              </a:ln>
              <a:solidFill>
                <a:schemeClr val="tx1"/>
              </a:solidFill>
            </a:endParaRPr>
          </a:p>
        </p:txBody>
      </p:sp>
      <p:sp>
        <p:nvSpPr>
          <p:cNvPr id="22" name="Rounded Rectangle 39"/>
          <p:cNvSpPr/>
          <p:nvPr/>
        </p:nvSpPr>
        <p:spPr>
          <a:xfrm>
            <a:off x="460767" y="1031766"/>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nvGrpSpPr>
          <p:cNvPr id="3" name="Grouper 2"/>
          <p:cNvGrpSpPr/>
          <p:nvPr/>
        </p:nvGrpSpPr>
        <p:grpSpPr>
          <a:xfrm>
            <a:off x="447539" y="1758010"/>
            <a:ext cx="5484663" cy="3106508"/>
            <a:chOff x="368171" y="1612480"/>
            <a:chExt cx="5484663" cy="3106508"/>
          </a:xfrm>
        </p:grpSpPr>
        <p:sp>
          <p:nvSpPr>
            <p:cNvPr id="33" name="Rectangle 32"/>
            <p:cNvSpPr/>
            <p:nvPr/>
          </p:nvSpPr>
          <p:spPr>
            <a:xfrm>
              <a:off x="368171" y="1612480"/>
              <a:ext cx="5171185" cy="2796663"/>
            </a:xfrm>
            <a:prstGeom prst="rect">
              <a:avLst/>
            </a:prstGeom>
          </p:spPr>
          <p:txBody>
            <a:bodyPr wrap="square">
              <a:spAutoFit/>
            </a:bodyPr>
            <a:lstStyle/>
            <a:p>
              <a:pPr>
                <a:lnSpc>
                  <a:spcPct val="110000"/>
                </a:lnSpc>
                <a:buSzPct val="100000"/>
              </a:pPr>
              <a:r>
                <a:rPr lang="en-US" sz="1600">
                  <a:solidFill>
                    <a:srgbClr val="000000"/>
                  </a:solidFill>
                  <a:latin typeface="Geneva"/>
                  <a:cs typeface="Geneva"/>
                </a:rPr>
                <a:t>Fraction électronique?</a:t>
              </a:r>
            </a:p>
            <a:p>
              <a:pPr lvl="0">
                <a:lnSpc>
                  <a:spcPct val="110000"/>
                </a:lnSpc>
                <a:buSzPct val="100000"/>
              </a:pPr>
              <a:endParaRPr lang="en-US" sz="1600">
                <a:solidFill>
                  <a:srgbClr val="000000"/>
                </a:solidFill>
                <a:latin typeface="Geneva"/>
                <a:cs typeface="Geneva"/>
              </a:endParaRPr>
            </a:p>
            <a:p>
              <a:pPr lvl="0">
                <a:lnSpc>
                  <a:spcPct val="110000"/>
                </a:lnSpc>
                <a:buSzPct val="100000"/>
              </a:pPr>
              <a:r>
                <a:rPr lang="en-US" sz="1600">
                  <a:solidFill>
                    <a:srgbClr val="000000"/>
                  </a:solidFill>
                  <a:latin typeface="Geneva"/>
                  <a:cs typeface="Geneva"/>
                </a:rPr>
                <a:t>Dans un 1</a:t>
              </a:r>
              <a:r>
                <a:rPr lang="en-US" sz="1600" baseline="30000">
                  <a:solidFill>
                    <a:srgbClr val="000000"/>
                  </a:solidFill>
                  <a:latin typeface="Geneva"/>
                  <a:cs typeface="Geneva"/>
                </a:rPr>
                <a:t>er</a:t>
              </a:r>
              <a:r>
                <a:rPr lang="en-US" sz="1600">
                  <a:solidFill>
                    <a:srgbClr val="000000"/>
                  </a:solidFill>
                  <a:latin typeface="Geneva"/>
                  <a:cs typeface="Geneva"/>
                </a:rPr>
                <a:t> temps, p</a:t>
              </a:r>
              <a:r>
                <a:rPr lang="en-US" sz="1600">
                  <a:solidFill>
                    <a:srgbClr val="000000"/>
                  </a:solidFill>
                  <a:latin typeface="Geneva"/>
                  <a:cs typeface="Geneva"/>
                </a:rPr>
                <a:t>aramétrisation du chauffage</a:t>
              </a:r>
            </a:p>
            <a:p>
              <a:pPr lvl="0">
                <a:lnSpc>
                  <a:spcPct val="110000"/>
                </a:lnSpc>
                <a:buSzPct val="100000"/>
              </a:pPr>
              <a:endParaRPr lang="en-US" sz="1600">
                <a:solidFill>
                  <a:srgbClr val="000000"/>
                </a:solidFill>
                <a:latin typeface="Geneva"/>
                <a:cs typeface="Geneva"/>
              </a:endParaRPr>
            </a:p>
            <a:p>
              <a:pPr lvl="0">
                <a:lnSpc>
                  <a:spcPct val="110000"/>
                </a:lnSpc>
                <a:buSzPct val="100000"/>
              </a:pPr>
              <a:endParaRPr lang="en-US" sz="1600">
                <a:solidFill>
                  <a:srgbClr val="000000"/>
                </a:solidFill>
                <a:latin typeface="Geneva"/>
                <a:cs typeface="Geneva"/>
              </a:endParaRPr>
            </a:p>
            <a:p>
              <a:pPr lvl="0">
                <a:lnSpc>
                  <a:spcPct val="110000"/>
                </a:lnSpc>
                <a:buSzPct val="100000"/>
              </a:pPr>
              <a:r>
                <a:rPr lang="en-US" sz="1600">
                  <a:solidFill>
                    <a:srgbClr val="000000"/>
                  </a:solidFill>
                  <a:latin typeface="Geneva"/>
                  <a:cs typeface="Geneva"/>
                </a:rPr>
                <a:t>Transport des neutrinos</a:t>
              </a:r>
            </a:p>
            <a:p>
              <a:pPr lvl="0">
                <a:lnSpc>
                  <a:spcPct val="110000"/>
                </a:lnSpc>
                <a:buSzPct val="100000"/>
              </a:pPr>
              <a:endParaRPr lang="en-US" sz="1600">
                <a:solidFill>
                  <a:srgbClr val="000000"/>
                </a:solidFill>
                <a:latin typeface="Geneva"/>
                <a:cs typeface="Geneva"/>
              </a:endParaRPr>
            </a:p>
            <a:p>
              <a:pPr lvl="0">
                <a:lnSpc>
                  <a:spcPct val="110000"/>
                </a:lnSpc>
                <a:buSzPct val="100000"/>
              </a:pPr>
              <a:endParaRPr lang="en-US" sz="1600">
                <a:solidFill>
                  <a:srgbClr val="000000"/>
                </a:solidFill>
                <a:latin typeface="Geneva"/>
                <a:cs typeface="Geneva"/>
              </a:endParaRPr>
            </a:p>
            <a:p>
              <a:pPr lvl="0">
                <a:lnSpc>
                  <a:spcPct val="110000"/>
                </a:lnSpc>
                <a:buSzPct val="100000"/>
              </a:pPr>
              <a:r>
                <a:rPr lang="en-US" sz="1600">
                  <a:solidFill>
                    <a:srgbClr val="000000"/>
                  </a:solidFill>
                  <a:latin typeface="Geneva"/>
                  <a:cs typeface="Geneva"/>
                </a:rPr>
                <a:t>A plus long terme</a:t>
              </a:r>
            </a:p>
            <a:p>
              <a:pPr lvl="0">
                <a:lnSpc>
                  <a:spcPct val="110000"/>
                </a:lnSpc>
                <a:buSzPct val="100000"/>
              </a:pPr>
              <a:endParaRPr lang="en-US" sz="1600">
                <a:solidFill>
                  <a:srgbClr val="000000"/>
                </a:solidFill>
                <a:latin typeface="Geneva"/>
                <a:cs typeface="Geneva"/>
              </a:endParaRPr>
            </a:p>
          </p:txBody>
        </p:sp>
        <p:sp>
          <p:nvSpPr>
            <p:cNvPr id="29" name="Rectangle 28"/>
            <p:cNvSpPr/>
            <p:nvPr/>
          </p:nvSpPr>
          <p:spPr>
            <a:xfrm>
              <a:off x="681649" y="3020456"/>
              <a:ext cx="5171185" cy="629916"/>
            </a:xfrm>
            <a:prstGeom prst="rect">
              <a:avLst/>
            </a:prstGeom>
          </p:spPr>
          <p:txBody>
            <a:bodyPr wrap="square">
              <a:spAutoFit/>
            </a:bodyPr>
            <a:lstStyle/>
            <a:p>
              <a:pPr>
                <a:lnSpc>
                  <a:spcPct val="110000"/>
                </a:lnSpc>
                <a:buSzPct val="100000"/>
              </a:pPr>
              <a:endParaRPr lang="en-US" sz="1600">
                <a:solidFill>
                  <a:srgbClr val="000000"/>
                </a:solidFill>
                <a:latin typeface="Geneva"/>
                <a:cs typeface="Geneva"/>
              </a:endParaRPr>
            </a:p>
            <a:p>
              <a:pPr marL="171450" lvl="0" indent="-171450">
                <a:lnSpc>
                  <a:spcPct val="110000"/>
                </a:lnSpc>
                <a:buSzPct val="100000"/>
                <a:buBlip>
                  <a:blip r:embed="rId3"/>
                </a:buBlip>
              </a:pPr>
              <a:r>
                <a:rPr lang="en-US" sz="1600">
                  <a:solidFill>
                    <a:srgbClr val="000000"/>
                  </a:solidFill>
                  <a:latin typeface="Geneva"/>
                  <a:cs typeface="Geneva"/>
                </a:rPr>
                <a:t> </a:t>
              </a:r>
              <a:r>
                <a:rPr lang="en-US" sz="1600">
                  <a:solidFill>
                    <a:srgbClr val="0930CA"/>
                  </a:solidFill>
                  <a:latin typeface="Geneva"/>
                  <a:cs typeface="Geneva"/>
                </a:rPr>
                <a:t>B. Commerçon</a:t>
              </a:r>
            </a:p>
          </p:txBody>
        </p:sp>
        <p:sp>
          <p:nvSpPr>
            <p:cNvPr id="30" name="Rectangle 29"/>
            <p:cNvSpPr/>
            <p:nvPr/>
          </p:nvSpPr>
          <p:spPr>
            <a:xfrm>
              <a:off x="681649" y="3818229"/>
              <a:ext cx="5171185" cy="900759"/>
            </a:xfrm>
            <a:prstGeom prst="rect">
              <a:avLst/>
            </a:prstGeom>
          </p:spPr>
          <p:txBody>
            <a:bodyPr wrap="square">
              <a:spAutoFit/>
            </a:bodyPr>
            <a:lstStyle/>
            <a:p>
              <a:pPr>
                <a:lnSpc>
                  <a:spcPct val="110000"/>
                </a:lnSpc>
                <a:buSzPct val="100000"/>
              </a:pPr>
              <a:endParaRPr lang="en-US" sz="1600">
                <a:solidFill>
                  <a:srgbClr val="000000"/>
                </a:solidFill>
                <a:latin typeface="Geneva"/>
                <a:cs typeface="Geneva"/>
              </a:endParaRPr>
            </a:p>
            <a:p>
              <a:pPr marL="171450" lvl="0" indent="-171450">
                <a:lnSpc>
                  <a:spcPct val="110000"/>
                </a:lnSpc>
                <a:buSzPct val="100000"/>
                <a:buBlip>
                  <a:blip r:embed="rId3"/>
                </a:buBlip>
              </a:pPr>
              <a:r>
                <a:rPr lang="en-US" sz="1600">
                  <a:solidFill>
                    <a:srgbClr val="000000"/>
                  </a:solidFill>
                  <a:latin typeface="Geneva"/>
                  <a:cs typeface="Geneva"/>
                </a:rPr>
                <a:t> </a:t>
              </a:r>
              <a:r>
                <a:rPr lang="en-US" sz="1600">
                  <a:solidFill>
                    <a:srgbClr val="000000"/>
                  </a:solidFill>
                  <a:latin typeface="Geneva"/>
                  <a:cs typeface="Geneva"/>
                </a:rPr>
                <a:t>couplage avec réseau de réactions nucléaires</a:t>
              </a:r>
            </a:p>
            <a:p>
              <a:pPr lvl="0">
                <a:lnSpc>
                  <a:spcPct val="110000"/>
                </a:lnSpc>
                <a:buSzPct val="100000"/>
              </a:pPr>
              <a:endParaRPr lang="en-US" sz="1600">
                <a:solidFill>
                  <a:srgbClr val="000000"/>
                </a:solidFill>
                <a:latin typeface="Geneva"/>
                <a:cs typeface="Geneva"/>
              </a:endParaRPr>
            </a:p>
          </p:txBody>
        </p:sp>
        <p:sp>
          <p:nvSpPr>
            <p:cNvPr id="31" name="Rectangle 30"/>
            <p:cNvSpPr/>
            <p:nvPr/>
          </p:nvSpPr>
          <p:spPr>
            <a:xfrm>
              <a:off x="681649" y="2235753"/>
              <a:ext cx="5171185" cy="629916"/>
            </a:xfrm>
            <a:prstGeom prst="rect">
              <a:avLst/>
            </a:prstGeom>
          </p:spPr>
          <p:txBody>
            <a:bodyPr wrap="square">
              <a:spAutoFit/>
            </a:bodyPr>
            <a:lstStyle/>
            <a:p>
              <a:pPr>
                <a:lnSpc>
                  <a:spcPct val="110000"/>
                </a:lnSpc>
                <a:buSzPct val="100000"/>
              </a:pPr>
              <a:endParaRPr lang="en-US" sz="1600">
                <a:solidFill>
                  <a:srgbClr val="000000"/>
                </a:solidFill>
                <a:latin typeface="Geneva"/>
                <a:cs typeface="Geneva"/>
              </a:endParaRP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p:txBody>
        </p:sp>
      </p:grpSp>
      <p:grpSp>
        <p:nvGrpSpPr>
          <p:cNvPr id="32" name="Grouper 31"/>
          <p:cNvGrpSpPr/>
          <p:nvPr/>
        </p:nvGrpSpPr>
        <p:grpSpPr>
          <a:xfrm>
            <a:off x="5078379" y="1192262"/>
            <a:ext cx="750149" cy="663285"/>
            <a:chOff x="4069542" y="3053863"/>
            <a:chExt cx="750149" cy="663285"/>
          </a:xfrm>
        </p:grpSpPr>
        <p:sp>
          <p:nvSpPr>
            <p:cNvPr id="36" name="Ellipse 35"/>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Rectangle 36"/>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38" name="Arrondir un rectangle avec un coin du même côté 37"/>
          <p:cNvSpPr/>
          <p:nvPr/>
        </p:nvSpPr>
        <p:spPr>
          <a:xfrm>
            <a:off x="7384516" y="1183698"/>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39" name="Grouper 38"/>
          <p:cNvGrpSpPr/>
          <p:nvPr/>
        </p:nvGrpSpPr>
        <p:grpSpPr>
          <a:xfrm>
            <a:off x="5885939" y="1359033"/>
            <a:ext cx="1285061" cy="164592"/>
            <a:chOff x="5022246" y="3712617"/>
            <a:chExt cx="1285061" cy="164592"/>
          </a:xfrm>
        </p:grpSpPr>
        <p:sp>
          <p:nvSpPr>
            <p:cNvPr id="40" name="Forme libre 39"/>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41" name="Connecteur droit 40"/>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6640319" y="999032"/>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Tree>
    <p:extLst>
      <p:ext uri="{BB962C8B-B14F-4D97-AF65-F5344CB8AC3E}">
        <p14:creationId xmlns:p14="http://schemas.microsoft.com/office/powerpoint/2010/main" val="22444533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 81" descr="RLO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84" y="660288"/>
            <a:ext cx="2688367" cy="2523902"/>
          </a:xfrm>
          <a:prstGeom prst="rect">
            <a:avLst/>
          </a:prstGeom>
          <a:ln>
            <a:noFill/>
          </a:ln>
          <a:effectLst>
            <a:outerShdw blurRad="190500" algn="tl" rotWithShape="0">
              <a:srgbClr val="000000">
                <a:alpha val="70000"/>
              </a:srgbClr>
            </a:outerShdw>
          </a:effectLst>
        </p:spPr>
      </p:pic>
      <p:sp>
        <p:nvSpPr>
          <p:cNvPr id="75" name="Rectangle 74"/>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Insertion</a:t>
            </a:r>
            <a:r>
              <a:rPr lang="en-US" sz="1200" b="1" dirty="0" smtClean="0">
                <a:solidFill>
                  <a:srgbClr val="7F7F7F"/>
                </a:solidFill>
                <a:latin typeface="Geneva"/>
                <a:cs typeface="Geneva"/>
              </a:rPr>
              <a:t>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pic>
        <p:nvPicPr>
          <p:cNvPr id="7" name="Image 6" descr="sprial_sol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123" y="3335120"/>
            <a:ext cx="3427703" cy="325668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Insertion dans l’équipe Astro-ENS du CRAL – Thèmes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7" name="Rectangle à coins arrondis 16"/>
          <p:cNvSpPr/>
          <p:nvPr/>
        </p:nvSpPr>
        <p:spPr>
          <a:xfrm>
            <a:off x="6571825" y="2994406"/>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13 / 18</a:t>
            </a:r>
          </a:p>
        </p:txBody>
      </p:sp>
      <p:sp>
        <p:nvSpPr>
          <p:cNvPr id="14" name="Rectangle à coins arrondis 13"/>
          <p:cNvSpPr/>
          <p:nvPr/>
        </p:nvSpPr>
        <p:spPr>
          <a:xfrm>
            <a:off x="3585383" y="3244632"/>
            <a:ext cx="1986023" cy="592353"/>
          </a:xfrm>
          <a:prstGeom prst="roundRect">
            <a:avLst/>
          </a:prstGeom>
          <a:solidFill>
            <a:srgbClr val="000000">
              <a:alpha val="36000"/>
            </a:srgb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Geneva"/>
                <a:cs typeface="Geneva"/>
              </a:rPr>
              <a:t>Polyvalence</a:t>
            </a:r>
            <a:r>
              <a:rPr lang="en-US" sz="1600" dirty="0">
                <a:solidFill>
                  <a:schemeClr val="bg1"/>
                </a:solidFill>
                <a:latin typeface="Geneva"/>
                <a:cs typeface="Geneva"/>
              </a:rPr>
              <a:t> de</a:t>
            </a:r>
          </a:p>
          <a:p>
            <a:pPr algn="ctr"/>
            <a:r>
              <a:rPr lang="en-US" sz="1600" dirty="0">
                <a:solidFill>
                  <a:schemeClr val="bg1"/>
                </a:solidFill>
                <a:latin typeface="Geneva"/>
                <a:cs typeface="Geneva"/>
              </a:rPr>
              <a:t> l’outil numérique</a:t>
            </a:r>
            <a:endParaRPr lang="fr-FR" sz="1600">
              <a:solidFill>
                <a:schemeClr val="bg1"/>
              </a:solidFill>
            </a:endParaRPr>
          </a:p>
        </p:txBody>
      </p:sp>
      <p:cxnSp>
        <p:nvCxnSpPr>
          <p:cNvPr id="18" name="Connecteur droit 17"/>
          <p:cNvCxnSpPr/>
          <p:nvPr/>
        </p:nvCxnSpPr>
        <p:spPr>
          <a:xfrm>
            <a:off x="4974309" y="748505"/>
            <a:ext cx="0" cy="244158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3218237" y="3451506"/>
            <a:ext cx="0" cy="3085929"/>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Connecteur droit 21"/>
          <p:cNvCxnSpPr/>
          <p:nvPr/>
        </p:nvCxnSpPr>
        <p:spPr>
          <a:xfrm flipH="1">
            <a:off x="95588" y="3303761"/>
            <a:ext cx="3364992"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227072" y="3863608"/>
            <a:ext cx="2385605" cy="359073"/>
          </a:xfrm>
          <a:prstGeom prst="rect">
            <a:avLst/>
          </a:prstGeom>
        </p:spPr>
        <p:txBody>
          <a:bodyPr wrap="square">
            <a:spAutoFit/>
          </a:bodyPr>
          <a:lstStyle/>
          <a:p>
            <a:pPr lvl="0">
              <a:lnSpc>
                <a:spcPct val="110000"/>
              </a:lnSpc>
              <a:buSzPct val="100000"/>
            </a:pPr>
            <a:r>
              <a:rPr lang="en-US" sz="1600" b="1">
                <a:solidFill>
                  <a:srgbClr val="000000"/>
                </a:solidFill>
                <a:latin typeface="Geneva"/>
                <a:cs typeface="Geneva"/>
              </a:rPr>
              <a:t>Binaires symbiotiques</a:t>
            </a:r>
          </a:p>
        </p:txBody>
      </p:sp>
      <p:sp>
        <p:nvSpPr>
          <p:cNvPr id="29" name="Forme libre 28"/>
          <p:cNvSpPr/>
          <p:nvPr/>
        </p:nvSpPr>
        <p:spPr>
          <a:xfrm>
            <a:off x="3326037" y="3890918"/>
            <a:ext cx="2177093"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7" name="Forme libre 36"/>
          <p:cNvSpPr/>
          <p:nvPr/>
        </p:nvSpPr>
        <p:spPr>
          <a:xfrm>
            <a:off x="89357" y="684010"/>
            <a:ext cx="1485060"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8" name="Rectangle 37"/>
          <p:cNvSpPr/>
          <p:nvPr/>
        </p:nvSpPr>
        <p:spPr>
          <a:xfrm>
            <a:off x="-1" y="660288"/>
            <a:ext cx="3468473" cy="359073"/>
          </a:xfrm>
          <a:prstGeom prst="rect">
            <a:avLst/>
          </a:prstGeom>
        </p:spPr>
        <p:txBody>
          <a:bodyPr wrap="square">
            <a:spAutoFit/>
          </a:bodyPr>
          <a:lstStyle/>
          <a:p>
            <a:pPr lvl="0">
              <a:lnSpc>
                <a:spcPct val="110000"/>
              </a:lnSpc>
              <a:buSzPct val="100000"/>
            </a:pPr>
            <a:r>
              <a:rPr lang="en-US" sz="1600" b="1">
                <a:solidFill>
                  <a:srgbClr val="000000"/>
                </a:solidFill>
                <a:latin typeface="Geneva"/>
                <a:cs typeface="Geneva"/>
              </a:rPr>
              <a:t>HMXB / LMXB</a:t>
            </a:r>
          </a:p>
        </p:txBody>
      </p:sp>
      <p:sp>
        <p:nvSpPr>
          <p:cNvPr id="44" name="Rectangle 43"/>
          <p:cNvSpPr/>
          <p:nvPr/>
        </p:nvSpPr>
        <p:spPr>
          <a:xfrm>
            <a:off x="-3376" y="3359019"/>
            <a:ext cx="2830045" cy="359073"/>
          </a:xfrm>
          <a:prstGeom prst="rect">
            <a:avLst/>
          </a:prstGeom>
        </p:spPr>
        <p:txBody>
          <a:bodyPr wrap="square">
            <a:spAutoFit/>
          </a:bodyPr>
          <a:lstStyle/>
          <a:p>
            <a:pPr lvl="0">
              <a:lnSpc>
                <a:spcPct val="110000"/>
              </a:lnSpc>
              <a:buSzPct val="100000"/>
            </a:pPr>
            <a:r>
              <a:rPr lang="en-US" sz="1600" b="1">
                <a:solidFill>
                  <a:srgbClr val="000000"/>
                </a:solidFill>
                <a:latin typeface="Geneva"/>
                <a:cs typeface="Geneva"/>
              </a:rPr>
              <a:t>Sources X ultra-lumineuses</a:t>
            </a:r>
          </a:p>
        </p:txBody>
      </p:sp>
      <p:sp>
        <p:nvSpPr>
          <p:cNvPr id="45" name="Forme libre 44"/>
          <p:cNvSpPr/>
          <p:nvPr/>
        </p:nvSpPr>
        <p:spPr>
          <a:xfrm>
            <a:off x="54620" y="3372674"/>
            <a:ext cx="2785704" cy="402336"/>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46" name="Rectangle 45"/>
          <p:cNvSpPr/>
          <p:nvPr/>
        </p:nvSpPr>
        <p:spPr>
          <a:xfrm>
            <a:off x="3236681" y="4436097"/>
            <a:ext cx="8224371" cy="1415772"/>
          </a:xfrm>
          <a:prstGeom prst="rect">
            <a:avLst/>
          </a:prstGeom>
        </p:spPr>
        <p:txBody>
          <a:bodyPr wrap="square">
            <a:spAutoFit/>
          </a:bodyPr>
          <a:lstStyle/>
          <a:p>
            <a:pPr lvl="0">
              <a:buSzPct val="100000"/>
            </a:pPr>
            <a:r>
              <a:rPr lang="en-US" sz="1600">
                <a:solidFill>
                  <a:srgbClr val="000000"/>
                </a:solidFill>
                <a:latin typeface="Geneva"/>
                <a:cs typeface="Geneva"/>
              </a:rPr>
              <a:t>Superg</a:t>
            </a:r>
            <a:r>
              <a:rPr lang="en-US" sz="1600">
                <a:solidFill>
                  <a:srgbClr val="000000"/>
                </a:solidFill>
                <a:latin typeface="Geneva"/>
                <a:cs typeface="Geneva"/>
              </a:rPr>
              <a:t>éantes rouges</a:t>
            </a:r>
          </a:p>
          <a:p>
            <a:pPr lvl="0">
              <a:buSzPct val="100000"/>
            </a:pPr>
            <a:endParaRPr lang="en-US" sz="1100">
              <a:solidFill>
                <a:srgbClr val="000000"/>
              </a:solidFill>
              <a:latin typeface="Geneva"/>
              <a:cs typeface="Geneva"/>
            </a:endParaRPr>
          </a:p>
          <a:p>
            <a:pPr lvl="0">
              <a:buSzPct val="100000"/>
            </a:pPr>
            <a:r>
              <a:rPr lang="en-US" sz="1600">
                <a:solidFill>
                  <a:srgbClr val="000000"/>
                </a:solidFill>
                <a:latin typeface="Geneva"/>
                <a:cs typeface="Geneva"/>
              </a:rPr>
              <a:t>Naines blanches</a:t>
            </a:r>
          </a:p>
          <a:p>
            <a:pPr lvl="0">
              <a:buSzPct val="100000"/>
            </a:pPr>
            <a:endParaRPr lang="en-US" sz="1100">
              <a:solidFill>
                <a:srgbClr val="000000"/>
              </a:solidFill>
              <a:latin typeface="Geneva"/>
              <a:cs typeface="Geneva"/>
            </a:endParaRPr>
          </a:p>
          <a:p>
            <a:pPr lvl="0">
              <a:buSzPct val="100000"/>
            </a:pPr>
            <a:r>
              <a:rPr lang="en-US" sz="1600">
                <a:solidFill>
                  <a:srgbClr val="000000"/>
                </a:solidFill>
                <a:latin typeface="Geneva"/>
                <a:cs typeface="Geneva"/>
              </a:rPr>
              <a:t>Étoiles de faible masse</a:t>
            </a:r>
          </a:p>
          <a:p>
            <a:pPr lvl="0">
              <a:buSzPct val="100000"/>
            </a:pPr>
            <a:r>
              <a:rPr lang="en-US" sz="1600">
                <a:solidFill>
                  <a:srgbClr val="000000"/>
                </a:solidFill>
                <a:latin typeface="Geneva"/>
                <a:cs typeface="Geneva"/>
              </a:rPr>
              <a:t>&amp; naines brunes</a:t>
            </a:r>
          </a:p>
        </p:txBody>
      </p:sp>
      <p:grpSp>
        <p:nvGrpSpPr>
          <p:cNvPr id="56" name="Grouper 55"/>
          <p:cNvGrpSpPr/>
          <p:nvPr/>
        </p:nvGrpSpPr>
        <p:grpSpPr>
          <a:xfrm>
            <a:off x="58001" y="1781746"/>
            <a:ext cx="8439474" cy="836594"/>
            <a:chOff x="58001" y="1781746"/>
            <a:chExt cx="8439474" cy="836594"/>
          </a:xfrm>
        </p:grpSpPr>
        <p:sp>
          <p:nvSpPr>
            <p:cNvPr id="47" name="Rectangle 46"/>
            <p:cNvSpPr/>
            <p:nvPr/>
          </p:nvSpPr>
          <p:spPr>
            <a:xfrm>
              <a:off x="58001" y="1781746"/>
              <a:ext cx="8224371" cy="584776"/>
            </a:xfrm>
            <a:prstGeom prst="rect">
              <a:avLst/>
            </a:prstGeom>
          </p:spPr>
          <p:txBody>
            <a:bodyPr wrap="square">
              <a:spAutoFit/>
            </a:bodyPr>
            <a:lstStyle/>
            <a:p>
              <a:pPr lvl="0">
                <a:buSzPct val="100000"/>
              </a:pPr>
              <a:r>
                <a:rPr lang="en-US" sz="1600">
                  <a:solidFill>
                    <a:srgbClr val="000000"/>
                  </a:solidFill>
                  <a:latin typeface="Geneva"/>
                  <a:cs typeface="Geneva"/>
                </a:rPr>
                <a:t>Jets</a:t>
              </a:r>
            </a:p>
            <a:p>
              <a:pPr lvl="0">
                <a:buSzPct val="100000"/>
              </a:pPr>
              <a:endParaRPr lang="en-US" sz="1600">
                <a:solidFill>
                  <a:srgbClr val="000000"/>
                </a:solidFill>
                <a:latin typeface="Geneva"/>
                <a:cs typeface="Geneva"/>
              </a:endParaRPr>
            </a:p>
          </p:txBody>
        </p:sp>
        <p:sp>
          <p:nvSpPr>
            <p:cNvPr id="49" name="Rectangle 48"/>
            <p:cNvSpPr/>
            <p:nvPr/>
          </p:nvSpPr>
          <p:spPr>
            <a:xfrm>
              <a:off x="273104" y="1787343"/>
              <a:ext cx="8224371" cy="830997"/>
            </a:xfrm>
            <a:prstGeom prst="rect">
              <a:avLst/>
            </a:prstGeom>
          </p:spPr>
          <p:txBody>
            <a:bodyPr wrap="square">
              <a:spAutoFit/>
            </a:bodyPr>
            <a:lstStyle/>
            <a:p>
              <a:pPr lvl="0">
                <a:buSzPct val="100000"/>
              </a:pPr>
              <a:endParaRPr lang="en-US" sz="1600" i="1">
                <a:solidFill>
                  <a:srgbClr val="000000"/>
                </a:solidFill>
                <a:latin typeface="Geneva"/>
                <a:cs typeface="Geneva"/>
              </a:endParaRPr>
            </a:p>
            <a:p>
              <a:pPr marL="171450" lvl="0" indent="-171450">
                <a:buSzPct val="100000"/>
                <a:buBlip>
                  <a:blip r:embed="rId5"/>
                </a:buBlip>
              </a:pPr>
              <a:r>
                <a:rPr lang="en-US" sz="1600" i="1">
                  <a:solidFill>
                    <a:srgbClr val="000000"/>
                  </a:solidFill>
                  <a:latin typeface="Geneva"/>
                  <a:cs typeface="Geneva"/>
                </a:rPr>
                <a:t> </a:t>
              </a:r>
              <a:r>
                <a:rPr lang="en-US" sz="1600" i="1">
                  <a:solidFill>
                    <a:srgbClr val="0930CA"/>
                  </a:solidFill>
                  <a:latin typeface="Geneva"/>
                  <a:cs typeface="Geneva"/>
                </a:rPr>
                <a:t>R. Walders</a:t>
              </a:r>
            </a:p>
            <a:p>
              <a:pPr marL="171450" lvl="0" indent="-171450">
                <a:buSzPct val="100000"/>
                <a:buBlip>
                  <a:blip r:embed="rId5"/>
                </a:buBlip>
              </a:pPr>
              <a:r>
                <a:rPr lang="en-US" sz="1600" i="1">
                  <a:solidFill>
                    <a:srgbClr val="0930CA"/>
                  </a:solidFill>
                  <a:latin typeface="Geneva"/>
                  <a:cs typeface="Geneva"/>
                </a:rPr>
                <a:t> C. Winisdoerffer</a:t>
              </a:r>
            </a:p>
          </p:txBody>
        </p:sp>
      </p:grpSp>
      <p:grpSp>
        <p:nvGrpSpPr>
          <p:cNvPr id="57" name="Grouper 56"/>
          <p:cNvGrpSpPr/>
          <p:nvPr/>
        </p:nvGrpSpPr>
        <p:grpSpPr>
          <a:xfrm>
            <a:off x="68328" y="1175257"/>
            <a:ext cx="8429147" cy="630942"/>
            <a:chOff x="68328" y="1175257"/>
            <a:chExt cx="8429147" cy="630942"/>
          </a:xfrm>
        </p:grpSpPr>
        <p:sp>
          <p:nvSpPr>
            <p:cNvPr id="42" name="Rectangle 41"/>
            <p:cNvSpPr/>
            <p:nvPr/>
          </p:nvSpPr>
          <p:spPr>
            <a:xfrm>
              <a:off x="68328" y="1175257"/>
              <a:ext cx="8224371" cy="338554"/>
            </a:xfrm>
            <a:prstGeom prst="rect">
              <a:avLst/>
            </a:prstGeom>
          </p:spPr>
          <p:txBody>
            <a:bodyPr wrap="square">
              <a:spAutoFit/>
            </a:bodyPr>
            <a:lstStyle/>
            <a:p>
              <a:pPr lvl="0">
                <a:buSzPct val="100000"/>
              </a:pPr>
              <a:r>
                <a:rPr lang="en-US" sz="1600">
                  <a:solidFill>
                    <a:srgbClr val="000000"/>
                  </a:solidFill>
                  <a:latin typeface="Geneva"/>
                  <a:cs typeface="Geneva"/>
                </a:rPr>
                <a:t>Disque d’accrétion</a:t>
              </a:r>
            </a:p>
          </p:txBody>
        </p:sp>
        <p:sp>
          <p:nvSpPr>
            <p:cNvPr id="50" name="Rectangle 49"/>
            <p:cNvSpPr/>
            <p:nvPr/>
          </p:nvSpPr>
          <p:spPr>
            <a:xfrm>
              <a:off x="273104" y="1221423"/>
              <a:ext cx="8224371" cy="584776"/>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i="1">
                  <a:solidFill>
                    <a:srgbClr val="0930CA"/>
                  </a:solidFill>
                  <a:latin typeface="Geneva"/>
                  <a:cs typeface="Geneva"/>
                </a:rPr>
                <a:t> G. Laibe</a:t>
              </a:r>
            </a:p>
          </p:txBody>
        </p:sp>
      </p:grpSp>
      <p:grpSp>
        <p:nvGrpSpPr>
          <p:cNvPr id="55" name="Grouper 54"/>
          <p:cNvGrpSpPr/>
          <p:nvPr/>
        </p:nvGrpSpPr>
        <p:grpSpPr>
          <a:xfrm>
            <a:off x="64899" y="2606925"/>
            <a:ext cx="8432576" cy="625495"/>
            <a:chOff x="64899" y="2606925"/>
            <a:chExt cx="8432576" cy="625495"/>
          </a:xfrm>
        </p:grpSpPr>
        <p:sp>
          <p:nvSpPr>
            <p:cNvPr id="48" name="Rectangle 47"/>
            <p:cNvSpPr/>
            <p:nvPr/>
          </p:nvSpPr>
          <p:spPr>
            <a:xfrm>
              <a:off x="64899" y="2606925"/>
              <a:ext cx="8224371" cy="338554"/>
            </a:xfrm>
            <a:prstGeom prst="rect">
              <a:avLst/>
            </a:prstGeom>
          </p:spPr>
          <p:txBody>
            <a:bodyPr wrap="square">
              <a:spAutoFit/>
            </a:bodyPr>
            <a:lstStyle/>
            <a:p>
              <a:pPr lvl="0">
                <a:buSzPct val="100000"/>
              </a:pPr>
              <a:r>
                <a:rPr lang="en-US" sz="1600">
                  <a:solidFill>
                    <a:srgbClr val="000000"/>
                  </a:solidFill>
                  <a:latin typeface="Geneva"/>
                  <a:cs typeface="Geneva"/>
                </a:rPr>
                <a:t>Magnétars</a:t>
              </a:r>
            </a:p>
          </p:txBody>
        </p:sp>
        <p:sp>
          <p:nvSpPr>
            <p:cNvPr id="51" name="Rectangle 50"/>
            <p:cNvSpPr/>
            <p:nvPr/>
          </p:nvSpPr>
          <p:spPr>
            <a:xfrm>
              <a:off x="273104" y="2647644"/>
              <a:ext cx="8224371" cy="584776"/>
            </a:xfrm>
            <a:prstGeom prst="rect">
              <a:avLst/>
            </a:prstGeom>
          </p:spPr>
          <p:txBody>
            <a:bodyPr wrap="square">
              <a:spAutoFit/>
            </a:bodyPr>
            <a:lstStyle/>
            <a:p>
              <a:pPr lvl="0">
                <a:buSzPct val="100000"/>
              </a:pPr>
              <a:endParaRPr lang="en-US" sz="1600" i="1">
                <a:solidFill>
                  <a:srgbClr val="000000"/>
                </a:solidFill>
                <a:latin typeface="Geneva"/>
                <a:cs typeface="Geneva"/>
              </a:endParaRPr>
            </a:p>
            <a:p>
              <a:pPr marL="171450" lvl="0" indent="-171450">
                <a:buSzPct val="100000"/>
                <a:buBlip>
                  <a:blip r:embed="rId5"/>
                </a:buBlip>
              </a:pPr>
              <a:r>
                <a:rPr lang="en-US" sz="1600" i="1">
                  <a:solidFill>
                    <a:srgbClr val="0930CA"/>
                  </a:solidFill>
                  <a:latin typeface="Geneva"/>
                  <a:cs typeface="Geneva"/>
                </a:rPr>
                <a:t> G. Chabrier</a:t>
              </a:r>
            </a:p>
          </p:txBody>
        </p:sp>
      </p:grpSp>
      <p:grpSp>
        <p:nvGrpSpPr>
          <p:cNvPr id="54" name="Grouper 53"/>
          <p:cNvGrpSpPr/>
          <p:nvPr/>
        </p:nvGrpSpPr>
        <p:grpSpPr>
          <a:xfrm>
            <a:off x="41018" y="3802698"/>
            <a:ext cx="8429147" cy="630942"/>
            <a:chOff x="68328" y="4331788"/>
            <a:chExt cx="8429147" cy="630942"/>
          </a:xfrm>
        </p:grpSpPr>
        <p:sp>
          <p:nvSpPr>
            <p:cNvPr id="52" name="Rectangle 51"/>
            <p:cNvSpPr/>
            <p:nvPr/>
          </p:nvSpPr>
          <p:spPr>
            <a:xfrm>
              <a:off x="68328" y="4331788"/>
              <a:ext cx="8224371" cy="338554"/>
            </a:xfrm>
            <a:prstGeom prst="rect">
              <a:avLst/>
            </a:prstGeom>
          </p:spPr>
          <p:txBody>
            <a:bodyPr wrap="square">
              <a:spAutoFit/>
            </a:bodyPr>
            <a:lstStyle/>
            <a:p>
              <a:pPr lvl="0">
                <a:buSzPct val="100000"/>
              </a:pPr>
              <a:r>
                <a:rPr lang="en-US" sz="1600">
                  <a:solidFill>
                    <a:srgbClr val="000000"/>
                  </a:solidFill>
                  <a:latin typeface="Geneva"/>
                  <a:cs typeface="Geneva"/>
                </a:rPr>
                <a:t>Accrétion super-Eddington</a:t>
              </a:r>
            </a:p>
          </p:txBody>
        </p:sp>
        <p:sp>
          <p:nvSpPr>
            <p:cNvPr id="53" name="Rectangle 52"/>
            <p:cNvSpPr/>
            <p:nvPr/>
          </p:nvSpPr>
          <p:spPr>
            <a:xfrm>
              <a:off x="273104" y="4377954"/>
              <a:ext cx="8224371" cy="584776"/>
            </a:xfrm>
            <a:prstGeom prst="rect">
              <a:avLst/>
            </a:prstGeom>
          </p:spPr>
          <p:txBody>
            <a:bodyPr wrap="square">
              <a:spAutoFit/>
            </a:bodyPr>
            <a:lstStyle/>
            <a:p>
              <a:pPr lvl="0">
                <a:buSzPct val="100000"/>
              </a:pPr>
              <a:endParaRPr lang="en-US" sz="1600" i="1">
                <a:solidFill>
                  <a:srgbClr val="000000"/>
                </a:solidFill>
                <a:latin typeface="Geneva"/>
                <a:cs typeface="Geneva"/>
              </a:endParaRPr>
            </a:p>
            <a:p>
              <a:pPr marL="171450" lvl="0" indent="-171450">
                <a:buSzPct val="100000"/>
                <a:buBlip>
                  <a:blip r:embed="rId5"/>
                </a:buBlip>
              </a:pPr>
              <a:r>
                <a:rPr lang="en-US" sz="1600" i="1">
                  <a:solidFill>
                    <a:srgbClr val="0930CA"/>
                  </a:solidFill>
                  <a:latin typeface="Geneva"/>
                  <a:cs typeface="Geneva"/>
                </a:rPr>
                <a:t> B. </a:t>
              </a:r>
              <a:r>
                <a:rPr lang="en-US" sz="1600" i="1">
                  <a:solidFill>
                    <a:srgbClr val="0930CA"/>
                  </a:solidFill>
                  <a:latin typeface="Geneva"/>
                  <a:cs typeface="Geneva"/>
                </a:rPr>
                <a:t>Commerçon</a:t>
              </a:r>
              <a:endParaRPr lang="en-US" sz="1600" i="1">
                <a:solidFill>
                  <a:srgbClr val="0930CA"/>
                </a:solidFill>
                <a:latin typeface="Geneva"/>
                <a:cs typeface="Geneva"/>
              </a:endParaRPr>
            </a:p>
          </p:txBody>
        </p:sp>
      </p:grpSp>
      <p:pic>
        <p:nvPicPr>
          <p:cNvPr id="59" name="Image 58" descr="sketch.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16" y="4462350"/>
            <a:ext cx="2835434" cy="1764792"/>
          </a:xfrm>
          <a:prstGeom prst="rect">
            <a:avLst/>
          </a:prstGeom>
          <a:ln>
            <a:noFill/>
          </a:ln>
          <a:effectLst>
            <a:outerShdw blurRad="190500" algn="tl" rotWithShape="0">
              <a:srgbClr val="000000">
                <a:alpha val="70000"/>
              </a:srgbClr>
            </a:outerShdw>
          </a:effectLst>
        </p:spPr>
      </p:pic>
      <p:sp>
        <p:nvSpPr>
          <p:cNvPr id="58" name="Rectangle à coins arrondis 57"/>
          <p:cNvSpPr/>
          <p:nvPr/>
        </p:nvSpPr>
        <p:spPr>
          <a:xfrm>
            <a:off x="190663" y="6236606"/>
            <a:ext cx="2212178" cy="33832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et al.</a:t>
            </a:r>
            <a:r>
              <a:rPr lang="fr-FR" sz="1400">
                <a:ln>
                  <a:solidFill>
                    <a:schemeClr val="tx1"/>
                  </a:solidFill>
                </a:ln>
                <a:solidFill>
                  <a:schemeClr val="tx1"/>
                </a:solidFill>
              </a:rPr>
              <a:t>, A&amp;A 2019</a:t>
            </a:r>
            <a:endParaRPr lang="fr-FR" sz="1400">
              <a:solidFill>
                <a:schemeClr val="tx1"/>
              </a:solidFill>
            </a:endParaRPr>
          </a:p>
        </p:txBody>
      </p:sp>
      <p:sp>
        <p:nvSpPr>
          <p:cNvPr id="64" name="Rectangle 63"/>
          <p:cNvSpPr/>
          <p:nvPr/>
        </p:nvSpPr>
        <p:spPr>
          <a:xfrm>
            <a:off x="5789889" y="2038141"/>
            <a:ext cx="8224371" cy="338554"/>
          </a:xfrm>
          <a:prstGeom prst="rect">
            <a:avLst/>
          </a:prstGeom>
        </p:spPr>
        <p:txBody>
          <a:bodyPr wrap="square">
            <a:spAutoFit/>
          </a:bodyPr>
          <a:lstStyle/>
          <a:p>
            <a:pPr lvl="0">
              <a:buSzPct val="100000"/>
            </a:pPr>
            <a:endParaRPr lang="en-US" sz="1600">
              <a:solidFill>
                <a:srgbClr val="000000"/>
              </a:solidFill>
              <a:latin typeface="Geneva"/>
              <a:cs typeface="Geneva"/>
            </a:endParaRPr>
          </a:p>
        </p:txBody>
      </p:sp>
      <p:cxnSp>
        <p:nvCxnSpPr>
          <p:cNvPr id="26" name="Connecteur droit 25"/>
          <p:cNvCxnSpPr/>
          <p:nvPr/>
        </p:nvCxnSpPr>
        <p:spPr>
          <a:xfrm flipH="1">
            <a:off x="5077743" y="2835719"/>
            <a:ext cx="3950492"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7" name="Grouper 76"/>
          <p:cNvGrpSpPr/>
          <p:nvPr/>
        </p:nvGrpSpPr>
        <p:grpSpPr>
          <a:xfrm>
            <a:off x="5004063" y="726276"/>
            <a:ext cx="8509422" cy="1972497"/>
            <a:chOff x="5056975" y="726276"/>
            <a:chExt cx="8509422" cy="1972497"/>
          </a:xfrm>
        </p:grpSpPr>
        <p:sp>
          <p:nvSpPr>
            <p:cNvPr id="35" name="Forme libre 34"/>
            <p:cNvSpPr/>
            <p:nvPr/>
          </p:nvSpPr>
          <p:spPr>
            <a:xfrm>
              <a:off x="5114976" y="734318"/>
              <a:ext cx="1645920"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6" name="Rectangle 35"/>
            <p:cNvSpPr/>
            <p:nvPr/>
          </p:nvSpPr>
          <p:spPr>
            <a:xfrm>
              <a:off x="5056975" y="726276"/>
              <a:ext cx="1703922" cy="359073"/>
            </a:xfrm>
            <a:prstGeom prst="rect">
              <a:avLst/>
            </a:prstGeom>
          </p:spPr>
          <p:txBody>
            <a:bodyPr wrap="square">
              <a:spAutoFit/>
            </a:bodyPr>
            <a:lstStyle/>
            <a:p>
              <a:pPr lvl="0">
                <a:lnSpc>
                  <a:spcPct val="110000"/>
                </a:lnSpc>
                <a:buSzPct val="100000"/>
              </a:pPr>
              <a:r>
                <a:rPr lang="en-US" sz="1600" b="1">
                  <a:solidFill>
                    <a:srgbClr val="000000"/>
                  </a:solidFill>
                  <a:latin typeface="Geneva"/>
                  <a:cs typeface="Geneva"/>
                </a:rPr>
                <a:t>Vents stellaires</a:t>
              </a:r>
            </a:p>
          </p:txBody>
        </p:sp>
        <p:grpSp>
          <p:nvGrpSpPr>
            <p:cNvPr id="65" name="Grouper 64"/>
            <p:cNvGrpSpPr/>
            <p:nvPr/>
          </p:nvGrpSpPr>
          <p:grpSpPr>
            <a:xfrm>
              <a:off x="5096285" y="1391277"/>
              <a:ext cx="8470112" cy="630942"/>
              <a:chOff x="80275" y="1154134"/>
              <a:chExt cx="8470112" cy="630942"/>
            </a:xfrm>
          </p:grpSpPr>
          <p:sp>
            <p:nvSpPr>
              <p:cNvPr id="66" name="Rectangle 65"/>
              <p:cNvSpPr/>
              <p:nvPr/>
            </p:nvSpPr>
            <p:spPr>
              <a:xfrm>
                <a:off x="80275" y="1154134"/>
                <a:ext cx="8224371" cy="338554"/>
              </a:xfrm>
              <a:prstGeom prst="rect">
                <a:avLst/>
              </a:prstGeom>
            </p:spPr>
            <p:txBody>
              <a:bodyPr wrap="square">
                <a:spAutoFit/>
              </a:bodyPr>
              <a:lstStyle/>
              <a:p>
                <a:pPr lvl="0">
                  <a:buSzPct val="100000"/>
                </a:pPr>
                <a:r>
                  <a:rPr lang="en-US" sz="1600">
                    <a:solidFill>
                      <a:srgbClr val="000000"/>
                    </a:solidFill>
                    <a:latin typeface="Geneva"/>
                    <a:cs typeface="Geneva"/>
                  </a:rPr>
                  <a:t>Étoiles O/B &amp; supergéantes bleues </a:t>
                </a:r>
              </a:p>
            </p:txBody>
          </p:sp>
          <p:sp>
            <p:nvSpPr>
              <p:cNvPr id="67" name="Rectangle 66"/>
              <p:cNvSpPr/>
              <p:nvPr/>
            </p:nvSpPr>
            <p:spPr>
              <a:xfrm>
                <a:off x="326016" y="1200300"/>
                <a:ext cx="8224371" cy="584776"/>
              </a:xfrm>
              <a:prstGeom prst="rect">
                <a:avLst/>
              </a:prstGeom>
            </p:spPr>
            <p:txBody>
              <a:bodyPr wrap="square">
                <a:spAutoFit/>
              </a:bodyPr>
              <a:lstStyle/>
              <a:p>
                <a:pPr lvl="0">
                  <a:buSzPct val="100000"/>
                </a:pPr>
                <a:endParaRPr lang="en-US" sz="1600" i="1">
                  <a:solidFill>
                    <a:srgbClr val="000000"/>
                  </a:solidFill>
                  <a:latin typeface="Geneva"/>
                  <a:cs typeface="Geneva"/>
                </a:endParaRPr>
              </a:p>
              <a:p>
                <a:pPr marL="171450" lvl="0" indent="-171450">
                  <a:buSzPct val="100000"/>
                  <a:buBlip>
                    <a:blip r:embed="rId5"/>
                  </a:buBlip>
                </a:pPr>
                <a:r>
                  <a:rPr lang="en-US" sz="1600" i="1">
                    <a:solidFill>
                      <a:srgbClr val="0930CA"/>
                    </a:solidFill>
                    <a:latin typeface="Geneva"/>
                    <a:cs typeface="Geneva"/>
                  </a:rPr>
                  <a:t> B. Commerçon</a:t>
                </a:r>
              </a:p>
            </p:txBody>
          </p:sp>
        </p:grpSp>
        <p:sp>
          <p:nvSpPr>
            <p:cNvPr id="69" name="Rectangle 68"/>
            <p:cNvSpPr/>
            <p:nvPr/>
          </p:nvSpPr>
          <p:spPr>
            <a:xfrm>
              <a:off x="5126923" y="2111608"/>
              <a:ext cx="8224371" cy="338554"/>
            </a:xfrm>
            <a:prstGeom prst="rect">
              <a:avLst/>
            </a:prstGeom>
          </p:spPr>
          <p:txBody>
            <a:bodyPr wrap="square">
              <a:spAutoFit/>
            </a:bodyPr>
            <a:lstStyle/>
            <a:p>
              <a:pPr lvl="0">
                <a:buSzPct val="100000"/>
              </a:pPr>
              <a:r>
                <a:rPr lang="en-US" sz="1600">
                  <a:solidFill>
                    <a:srgbClr val="000000"/>
                  </a:solidFill>
                  <a:latin typeface="Geneva"/>
                  <a:cs typeface="Geneva"/>
                </a:rPr>
                <a:t>Évolution de binaires froides</a:t>
              </a:r>
            </a:p>
          </p:txBody>
        </p:sp>
        <p:sp>
          <p:nvSpPr>
            <p:cNvPr id="70" name="Rectangle 69"/>
            <p:cNvSpPr/>
            <p:nvPr/>
          </p:nvSpPr>
          <p:spPr>
            <a:xfrm>
              <a:off x="5342026" y="2360219"/>
              <a:ext cx="1338828" cy="338554"/>
            </a:xfrm>
            <a:prstGeom prst="rect">
              <a:avLst/>
            </a:prstGeom>
          </p:spPr>
          <p:txBody>
            <a:bodyPr wrap="none">
              <a:spAutoFit/>
            </a:bodyPr>
            <a:lstStyle/>
            <a:p>
              <a:pPr marL="171450" lvl="0" indent="-171450">
                <a:buSzPct val="100000"/>
                <a:buBlip>
                  <a:blip r:embed="rId5"/>
                </a:buBlip>
              </a:pPr>
              <a:r>
                <a:rPr lang="en-US" sz="1600" i="1">
                  <a:solidFill>
                    <a:srgbClr val="0930CA"/>
                  </a:solidFill>
                  <a:latin typeface="Geneva"/>
                  <a:cs typeface="Geneva"/>
                </a:rPr>
                <a:t> I. Baraffe</a:t>
              </a:r>
            </a:p>
          </p:txBody>
        </p:sp>
      </p:grpSp>
      <p:sp>
        <p:nvSpPr>
          <p:cNvPr id="71" name="Rectangle 70"/>
          <p:cNvSpPr/>
          <p:nvPr/>
        </p:nvSpPr>
        <p:spPr>
          <a:xfrm>
            <a:off x="3437423" y="5822256"/>
            <a:ext cx="1338828" cy="584776"/>
          </a:xfrm>
          <a:prstGeom prst="rect">
            <a:avLst/>
          </a:prstGeom>
        </p:spPr>
        <p:txBody>
          <a:bodyPr wrap="none">
            <a:spAutoFit/>
          </a:bodyPr>
          <a:lstStyle/>
          <a:p>
            <a:pPr marL="171450" lvl="0" indent="-171450">
              <a:buSzPct val="100000"/>
              <a:buBlip>
                <a:blip r:embed="rId5"/>
              </a:buBlip>
            </a:pPr>
            <a:r>
              <a:rPr lang="en-US" sz="1600" i="1">
                <a:solidFill>
                  <a:srgbClr val="0930CA"/>
                </a:solidFill>
                <a:latin typeface="Geneva"/>
                <a:cs typeface="Geneva"/>
              </a:rPr>
              <a:t> I. Baraffe</a:t>
            </a:r>
          </a:p>
          <a:p>
            <a:pPr marL="171450" lvl="0" indent="-171450">
              <a:buSzPct val="100000"/>
              <a:buBlip>
                <a:blip r:embed="rId5"/>
              </a:buBlip>
            </a:pPr>
            <a:r>
              <a:rPr lang="en-US" sz="1600" i="1">
                <a:solidFill>
                  <a:srgbClr val="0930CA"/>
                </a:solidFill>
                <a:latin typeface="Geneva"/>
                <a:cs typeface="Geneva"/>
              </a:rPr>
              <a:t> F. Allard</a:t>
            </a:r>
          </a:p>
        </p:txBody>
      </p:sp>
      <p:pic>
        <p:nvPicPr>
          <p:cNvPr id="81" name="Image 80" descr="logo_blueMU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9492" y="695708"/>
            <a:ext cx="2188743" cy="583665"/>
          </a:xfrm>
          <a:prstGeom prst="rect">
            <a:avLst/>
          </a:prstGeom>
        </p:spPr>
      </p:pic>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Insertion</a:t>
            </a:r>
            <a:r>
              <a:rPr lang="en-US" sz="1200" b="1" dirty="0" smtClean="0">
                <a:solidFill>
                  <a:srgbClr val="7F7F7F"/>
                </a:solidFill>
                <a:latin typeface="Geneva"/>
                <a:cs typeface="Geneva"/>
              </a:rPr>
              <a:t>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Insertion dans l’équipe Astro-ENS du CRAL – Outils numériques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64" name="Rectangle 63"/>
          <p:cNvSpPr/>
          <p:nvPr/>
        </p:nvSpPr>
        <p:spPr>
          <a:xfrm>
            <a:off x="5789889" y="2038141"/>
            <a:ext cx="8224371" cy="338554"/>
          </a:xfrm>
          <a:prstGeom prst="rect">
            <a:avLst/>
          </a:prstGeom>
        </p:spPr>
        <p:txBody>
          <a:bodyPr wrap="square">
            <a:spAutoFit/>
          </a:bodyPr>
          <a:lstStyle/>
          <a:p>
            <a:pPr lvl="0">
              <a:buSzPct val="100000"/>
            </a:pPr>
            <a:endParaRPr lang="en-US" sz="1600">
              <a:solidFill>
                <a:srgbClr val="000000"/>
              </a:solidFill>
              <a:latin typeface="Geneva"/>
              <a:cs typeface="Geneva"/>
            </a:endParaRPr>
          </a:p>
        </p:txBody>
      </p:sp>
      <p:pic>
        <p:nvPicPr>
          <p:cNvPr id="3" name="Image 2" descr="Logo_PSM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040" y="1071633"/>
            <a:ext cx="2246729" cy="1037776"/>
          </a:xfrm>
          <a:prstGeom prst="rect">
            <a:avLst/>
          </a:prstGeom>
        </p:spPr>
      </p:pic>
      <p:pic>
        <p:nvPicPr>
          <p:cNvPr id="4" name="Image 3" descr="logo-CB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040" y="4644424"/>
            <a:ext cx="2376724" cy="1719998"/>
          </a:xfrm>
          <a:prstGeom prst="rect">
            <a:avLst/>
          </a:prstGeom>
        </p:spPr>
      </p:pic>
      <p:pic>
        <p:nvPicPr>
          <p:cNvPr id="8" name="Image 7" descr="Logo-Idri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538" y="3730456"/>
            <a:ext cx="1792438" cy="718795"/>
          </a:xfrm>
          <a:prstGeom prst="rect">
            <a:avLst/>
          </a:prstGeom>
        </p:spPr>
      </p:pic>
      <p:pic>
        <p:nvPicPr>
          <p:cNvPr id="10" name="Image 9" descr="logo_cine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335" y="2326866"/>
            <a:ext cx="1874641" cy="1087645"/>
          </a:xfrm>
          <a:prstGeom prst="rect">
            <a:avLst/>
          </a:prstGeom>
        </p:spPr>
      </p:pic>
      <p:sp>
        <p:nvSpPr>
          <p:cNvPr id="61" name="Rounded Rectangle 39"/>
          <p:cNvSpPr/>
          <p:nvPr/>
        </p:nvSpPr>
        <p:spPr>
          <a:xfrm>
            <a:off x="483100" y="5148727"/>
            <a:ext cx="2532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Maison de la simulation</a:t>
            </a:r>
            <a:endParaRPr lang="en-US" sz="1600" b="1" cap="small" dirty="0">
              <a:solidFill>
                <a:srgbClr val="000000"/>
              </a:solidFill>
              <a:latin typeface="Geneva"/>
              <a:cs typeface="Geneva"/>
            </a:endParaRPr>
          </a:p>
        </p:txBody>
      </p:sp>
      <p:grpSp>
        <p:nvGrpSpPr>
          <p:cNvPr id="16" name="Grouper 15"/>
          <p:cNvGrpSpPr/>
          <p:nvPr/>
        </p:nvGrpSpPr>
        <p:grpSpPr>
          <a:xfrm>
            <a:off x="502813" y="2601632"/>
            <a:ext cx="5564864" cy="2328081"/>
            <a:chOff x="225025" y="833261"/>
            <a:chExt cx="5564864" cy="2328081"/>
          </a:xfrm>
        </p:grpSpPr>
        <p:sp>
          <p:nvSpPr>
            <p:cNvPr id="60" name="Rounded Rectangle 39"/>
            <p:cNvSpPr/>
            <p:nvPr/>
          </p:nvSpPr>
          <p:spPr>
            <a:xfrm>
              <a:off x="225025" y="833261"/>
              <a:ext cx="240975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Équipements de calcul</a:t>
              </a:r>
              <a:endParaRPr lang="en-US" sz="1600" b="1" cap="small" dirty="0">
                <a:solidFill>
                  <a:srgbClr val="000000"/>
                </a:solidFill>
                <a:latin typeface="Geneva"/>
                <a:cs typeface="Geneva"/>
              </a:endParaRPr>
            </a:p>
          </p:txBody>
        </p:sp>
        <p:grpSp>
          <p:nvGrpSpPr>
            <p:cNvPr id="12" name="Grouper 11"/>
            <p:cNvGrpSpPr/>
            <p:nvPr/>
          </p:nvGrpSpPr>
          <p:grpSpPr>
            <a:xfrm>
              <a:off x="368171" y="1387352"/>
              <a:ext cx="5421718" cy="658354"/>
              <a:chOff x="368171" y="1726323"/>
              <a:chExt cx="5421718" cy="658354"/>
            </a:xfrm>
          </p:grpSpPr>
          <p:sp>
            <p:nvSpPr>
              <p:cNvPr id="68" name="Rectangle 67"/>
              <p:cNvSpPr/>
              <p:nvPr/>
            </p:nvSpPr>
            <p:spPr>
              <a:xfrm>
                <a:off x="368171" y="1726323"/>
                <a:ext cx="5171185" cy="359073"/>
              </a:xfrm>
              <a:prstGeom prst="rect">
                <a:avLst/>
              </a:prstGeom>
            </p:spPr>
            <p:txBody>
              <a:bodyPr wrap="square">
                <a:spAutoFit/>
              </a:bodyPr>
              <a:lstStyle/>
              <a:p>
                <a:pPr lvl="0">
                  <a:lnSpc>
                    <a:spcPct val="110000"/>
                  </a:lnSpc>
                  <a:buSzPct val="100000"/>
                </a:pPr>
                <a:r>
                  <a:rPr lang="en-US" sz="1600" b="1">
                    <a:solidFill>
                      <a:srgbClr val="000000"/>
                    </a:solidFill>
                    <a:latin typeface="Geneva"/>
                    <a:cs typeface="Geneva"/>
                  </a:rPr>
                  <a:t>PSMN</a:t>
                </a:r>
                <a:r>
                  <a:rPr lang="en-US" sz="1600">
                    <a:solidFill>
                      <a:srgbClr val="000000"/>
                    </a:solidFill>
                    <a:latin typeface="Geneva"/>
                    <a:cs typeface="Geneva"/>
                  </a:rPr>
                  <a:t> à l’ENS de Lyon</a:t>
                </a:r>
                <a:endParaRPr lang="en-US" sz="1600">
                  <a:solidFill>
                    <a:srgbClr val="000000"/>
                  </a:solidFill>
                  <a:latin typeface="Geneva"/>
                  <a:cs typeface="Geneva"/>
                </a:endParaRPr>
              </a:p>
            </p:txBody>
          </p:sp>
          <p:sp>
            <p:nvSpPr>
              <p:cNvPr id="74" name="Rectangle 73"/>
              <p:cNvSpPr/>
              <p:nvPr/>
            </p:nvSpPr>
            <p:spPr>
              <a:xfrm>
                <a:off x="618704" y="1754761"/>
                <a:ext cx="5171185" cy="629916"/>
              </a:xfrm>
              <a:prstGeom prst="rect">
                <a:avLst/>
              </a:prstGeom>
            </p:spPr>
            <p:txBody>
              <a:bodyPr wrap="square">
                <a:spAutoFit/>
              </a:bodyPr>
              <a:lstStyle/>
              <a:p>
                <a:pPr>
                  <a:lnSpc>
                    <a:spcPct val="110000"/>
                  </a:lnSpc>
                  <a:buSzPct val="100000"/>
                </a:pPr>
                <a:endParaRPr lang="en-US" sz="1600">
                  <a:solidFill>
                    <a:srgbClr val="000000"/>
                  </a:solidFill>
                  <a:latin typeface="Geneva"/>
                  <a:cs typeface="Geneva"/>
                </a:endParaRPr>
              </a:p>
              <a:p>
                <a:pPr marL="171450" lvl="0" indent="-171450">
                  <a:lnSpc>
                    <a:spcPct val="110000"/>
                  </a:lnSpc>
                  <a:buSzPct val="100000"/>
                  <a:buBlip>
                    <a:blip r:embed="rId7"/>
                  </a:buBlip>
                </a:pPr>
                <a:r>
                  <a:rPr lang="en-US" sz="1600">
                    <a:solidFill>
                      <a:srgbClr val="000000"/>
                    </a:solidFill>
                    <a:latin typeface="Geneva"/>
                    <a:cs typeface="Geneva"/>
                  </a:rPr>
                  <a:t> m</a:t>
                </a:r>
                <a:r>
                  <a:rPr lang="en-US" sz="1600">
                    <a:solidFill>
                      <a:srgbClr val="000000"/>
                    </a:solidFill>
                    <a:latin typeface="Geneva"/>
                    <a:cs typeface="Geneva"/>
                  </a:rPr>
                  <a:t>éso-centre de calcul (</a:t>
                </a:r>
                <a:r>
                  <a:rPr lang="en-US" sz="1600">
                    <a:solidFill>
                      <a:srgbClr val="000000"/>
                    </a:solidFill>
                    <a:latin typeface="Geneva"/>
                    <a:cs typeface="Geneva"/>
                  </a:rPr>
                  <a:t>Tier-2)</a:t>
                </a:r>
              </a:p>
            </p:txBody>
          </p:sp>
        </p:grpSp>
        <p:grpSp>
          <p:nvGrpSpPr>
            <p:cNvPr id="11" name="Grouper 10"/>
            <p:cNvGrpSpPr/>
            <p:nvPr/>
          </p:nvGrpSpPr>
          <p:grpSpPr>
            <a:xfrm>
              <a:off x="368171" y="2121057"/>
              <a:ext cx="5421718" cy="1040285"/>
              <a:chOff x="368171" y="2712890"/>
              <a:chExt cx="5421718" cy="1040285"/>
            </a:xfrm>
          </p:grpSpPr>
          <p:sp>
            <p:nvSpPr>
              <p:cNvPr id="76" name="Rectangle 75"/>
              <p:cNvSpPr/>
              <p:nvPr/>
            </p:nvSpPr>
            <p:spPr>
              <a:xfrm>
                <a:off x="368171" y="2737271"/>
                <a:ext cx="517118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À l’échelle nationale (Tier-1)</a:t>
                </a:r>
              </a:p>
            </p:txBody>
          </p:sp>
          <p:sp>
            <p:nvSpPr>
              <p:cNvPr id="78" name="Rectangle 77"/>
              <p:cNvSpPr/>
              <p:nvPr/>
            </p:nvSpPr>
            <p:spPr>
              <a:xfrm>
                <a:off x="618704" y="2712890"/>
                <a:ext cx="5171185" cy="1040285"/>
              </a:xfrm>
              <a:prstGeom prst="rect">
                <a:avLst/>
              </a:prstGeom>
            </p:spPr>
            <p:txBody>
              <a:bodyPr wrap="square">
                <a:spAutoFit/>
              </a:bodyPr>
              <a:lstStyle/>
              <a:p>
                <a:pPr>
                  <a:lnSpc>
                    <a:spcPct val="130000"/>
                  </a:lnSpc>
                  <a:buSzPct val="100000"/>
                </a:pPr>
                <a:endParaRPr lang="en-US" sz="1600">
                  <a:solidFill>
                    <a:srgbClr val="000000"/>
                  </a:solidFill>
                  <a:latin typeface="Geneva"/>
                  <a:cs typeface="Geneva"/>
                </a:endParaRPr>
              </a:p>
              <a:p>
                <a:pPr marL="171450" lvl="0" indent="-171450">
                  <a:lnSpc>
                    <a:spcPct val="130000"/>
                  </a:lnSpc>
                  <a:buSzPct val="100000"/>
                  <a:buBlip>
                    <a:blip r:embed="rId7"/>
                  </a:buBlip>
                </a:pPr>
                <a:r>
                  <a:rPr lang="en-US" sz="1600">
                    <a:solidFill>
                      <a:srgbClr val="000000"/>
                    </a:solidFill>
                    <a:latin typeface="Geneva"/>
                    <a:cs typeface="Geneva"/>
                  </a:rPr>
                  <a:t> </a:t>
                </a:r>
                <a:r>
                  <a:rPr lang="en-US" sz="1600" b="1">
                    <a:solidFill>
                      <a:srgbClr val="000000"/>
                    </a:solidFill>
                    <a:latin typeface="Geneva"/>
                    <a:cs typeface="Geneva"/>
                  </a:rPr>
                  <a:t>CINES</a:t>
                </a:r>
                <a:r>
                  <a:rPr lang="en-US" sz="1600">
                    <a:solidFill>
                      <a:srgbClr val="000000"/>
                    </a:solidFill>
                    <a:latin typeface="Geneva"/>
                    <a:cs typeface="Geneva"/>
                  </a:rPr>
                  <a:t> - </a:t>
                </a:r>
                <a:r>
                  <a:rPr lang="en-US" sz="1600">
                    <a:solidFill>
                      <a:srgbClr val="000000"/>
                    </a:solidFill>
                    <a:latin typeface="Geneva"/>
                    <a:cs typeface="Geneva"/>
                  </a:rPr>
                  <a:t>Enseignement supérieur</a:t>
                </a:r>
              </a:p>
              <a:p>
                <a:pPr marL="171450" lvl="0" indent="-171450">
                  <a:lnSpc>
                    <a:spcPct val="130000"/>
                  </a:lnSpc>
                  <a:buSzPct val="100000"/>
                  <a:buBlip>
                    <a:blip r:embed="rId7"/>
                  </a:buBlip>
                </a:pPr>
                <a:r>
                  <a:rPr lang="en-US" sz="1600">
                    <a:solidFill>
                      <a:srgbClr val="000000"/>
                    </a:solidFill>
                    <a:latin typeface="Geneva"/>
                    <a:cs typeface="Geneva"/>
                  </a:rPr>
                  <a:t> </a:t>
                </a:r>
                <a:r>
                  <a:rPr lang="en-US" sz="1600" b="1">
                    <a:solidFill>
                      <a:srgbClr val="000000"/>
                    </a:solidFill>
                    <a:latin typeface="Geneva"/>
                    <a:cs typeface="Geneva"/>
                  </a:rPr>
                  <a:t>IDRIS</a:t>
                </a:r>
                <a:r>
                  <a:rPr lang="en-US" sz="1600">
                    <a:solidFill>
                      <a:srgbClr val="000000"/>
                    </a:solidFill>
                    <a:latin typeface="Geneva"/>
                    <a:cs typeface="Geneva"/>
                  </a:rPr>
                  <a:t> - CNRS</a:t>
                </a:r>
                <a:endParaRPr lang="en-US" sz="1600">
                  <a:solidFill>
                    <a:srgbClr val="000000"/>
                  </a:solidFill>
                  <a:latin typeface="Geneva"/>
                  <a:cs typeface="Geneva"/>
                </a:endParaRPr>
              </a:p>
            </p:txBody>
          </p:sp>
        </p:grpSp>
      </p:grpSp>
      <p:grpSp>
        <p:nvGrpSpPr>
          <p:cNvPr id="13" name="Grouper 12"/>
          <p:cNvGrpSpPr/>
          <p:nvPr/>
        </p:nvGrpSpPr>
        <p:grpSpPr>
          <a:xfrm>
            <a:off x="645959" y="5527484"/>
            <a:ext cx="5421718" cy="810478"/>
            <a:chOff x="368171" y="5078398"/>
            <a:chExt cx="5421718" cy="810478"/>
          </a:xfrm>
        </p:grpSpPr>
        <p:sp>
          <p:nvSpPr>
            <p:cNvPr id="79" name="Rectangle 78"/>
            <p:cNvSpPr/>
            <p:nvPr/>
          </p:nvSpPr>
          <p:spPr>
            <a:xfrm>
              <a:off x="368171" y="5190488"/>
              <a:ext cx="517118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Formation au calcul intensif et support</a:t>
              </a:r>
            </a:p>
          </p:txBody>
        </p:sp>
        <p:sp>
          <p:nvSpPr>
            <p:cNvPr id="80" name="Rectangle 79"/>
            <p:cNvSpPr/>
            <p:nvPr/>
          </p:nvSpPr>
          <p:spPr>
            <a:xfrm>
              <a:off x="618704" y="5078398"/>
              <a:ext cx="5171185" cy="810478"/>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7"/>
                </a:buBlip>
              </a:pPr>
              <a:r>
                <a:rPr lang="en-US" sz="1600">
                  <a:solidFill>
                    <a:srgbClr val="000000"/>
                  </a:solidFill>
                  <a:latin typeface="Geneva"/>
                  <a:cs typeface="Geneva"/>
                </a:rPr>
                <a:t> </a:t>
              </a:r>
              <a:r>
                <a:rPr lang="en-US" sz="1600" b="1">
                  <a:solidFill>
                    <a:srgbClr val="000000"/>
                  </a:solidFill>
                  <a:latin typeface="Geneva"/>
                  <a:cs typeface="Geneva"/>
                </a:rPr>
                <a:t>Centre Blaise Pascal </a:t>
              </a:r>
              <a:r>
                <a:rPr lang="en-US" sz="1600">
                  <a:solidFill>
                    <a:srgbClr val="000000"/>
                  </a:solidFill>
                  <a:latin typeface="Geneva"/>
                  <a:cs typeface="Geneva"/>
                </a:rPr>
                <a:t>à l’ENS de Lyon</a:t>
              </a:r>
            </a:p>
          </p:txBody>
        </p:sp>
      </p:grpSp>
      <p:sp>
        <p:nvSpPr>
          <p:cNvPr id="82" name="Rounded Rectangle 39"/>
          <p:cNvSpPr/>
          <p:nvPr/>
        </p:nvSpPr>
        <p:spPr>
          <a:xfrm>
            <a:off x="502813" y="851814"/>
            <a:ext cx="97874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Codes</a:t>
            </a:r>
            <a:endParaRPr lang="en-US" sz="1600" b="1" cap="small" dirty="0">
              <a:solidFill>
                <a:srgbClr val="000000"/>
              </a:solidFill>
              <a:latin typeface="Geneva"/>
              <a:cs typeface="Geneva"/>
            </a:endParaRPr>
          </a:p>
        </p:txBody>
      </p:sp>
      <p:grpSp>
        <p:nvGrpSpPr>
          <p:cNvPr id="19" name="Grouper 18"/>
          <p:cNvGrpSpPr/>
          <p:nvPr/>
        </p:nvGrpSpPr>
        <p:grpSpPr>
          <a:xfrm>
            <a:off x="645959" y="1353812"/>
            <a:ext cx="5421718" cy="1000920"/>
            <a:chOff x="368171" y="1300892"/>
            <a:chExt cx="5421718" cy="1000920"/>
          </a:xfrm>
        </p:grpSpPr>
        <p:grpSp>
          <p:nvGrpSpPr>
            <p:cNvPr id="83" name="Grouper 82"/>
            <p:cNvGrpSpPr/>
            <p:nvPr/>
          </p:nvGrpSpPr>
          <p:grpSpPr>
            <a:xfrm>
              <a:off x="368171" y="1300892"/>
              <a:ext cx="5421718" cy="698044"/>
              <a:chOff x="368171" y="1726323"/>
              <a:chExt cx="5421718" cy="698044"/>
            </a:xfrm>
          </p:grpSpPr>
          <p:sp>
            <p:nvSpPr>
              <p:cNvPr id="84" name="Rectangle 83"/>
              <p:cNvSpPr/>
              <p:nvPr/>
            </p:nvSpPr>
            <p:spPr>
              <a:xfrm>
                <a:off x="368171" y="1726323"/>
                <a:ext cx="517118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À volumes finis</a:t>
                </a:r>
              </a:p>
            </p:txBody>
          </p:sp>
          <p:sp>
            <p:nvSpPr>
              <p:cNvPr id="85" name="Rectangle 84"/>
              <p:cNvSpPr/>
              <p:nvPr/>
            </p:nvSpPr>
            <p:spPr>
              <a:xfrm>
                <a:off x="618704" y="1794451"/>
                <a:ext cx="5171185" cy="629916"/>
              </a:xfrm>
              <a:prstGeom prst="rect">
                <a:avLst/>
              </a:prstGeom>
            </p:spPr>
            <p:txBody>
              <a:bodyPr wrap="square">
                <a:spAutoFit/>
              </a:bodyPr>
              <a:lstStyle/>
              <a:p>
                <a:pPr>
                  <a:lnSpc>
                    <a:spcPct val="110000"/>
                  </a:lnSpc>
                  <a:buSzPct val="100000"/>
                </a:pPr>
                <a:endParaRPr lang="en-US" sz="1600">
                  <a:solidFill>
                    <a:srgbClr val="000000"/>
                  </a:solidFill>
                  <a:latin typeface="Geneva"/>
                  <a:cs typeface="Geneva"/>
                </a:endParaRPr>
              </a:p>
              <a:p>
                <a:pPr marL="171450" lvl="0" indent="-171450">
                  <a:lnSpc>
                    <a:spcPct val="110000"/>
                  </a:lnSpc>
                  <a:buSzPct val="100000"/>
                  <a:buBlip>
                    <a:blip r:embed="rId7"/>
                  </a:buBlip>
                </a:pPr>
                <a:r>
                  <a:rPr lang="en-US" sz="1600">
                    <a:solidFill>
                      <a:srgbClr val="000000"/>
                    </a:solidFill>
                    <a:latin typeface="Geneva"/>
                    <a:cs typeface="Geneva"/>
                  </a:rPr>
                  <a:t> </a:t>
                </a:r>
                <a:r>
                  <a:rPr lang="en-US" sz="1600" b="1">
                    <a:solidFill>
                      <a:srgbClr val="000000"/>
                    </a:solidFill>
                    <a:latin typeface="Geneva"/>
                    <a:cs typeface="Geneva"/>
                  </a:rPr>
                  <a:t>RAMSES</a:t>
                </a:r>
              </a:p>
            </p:txBody>
          </p:sp>
        </p:grpSp>
        <p:sp>
          <p:nvSpPr>
            <p:cNvPr id="87" name="Rectangle 86"/>
            <p:cNvSpPr/>
            <p:nvPr/>
          </p:nvSpPr>
          <p:spPr>
            <a:xfrm>
              <a:off x="368171" y="1942739"/>
              <a:ext cx="517118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Smoothed particle hydrodynamics</a:t>
              </a:r>
            </a:p>
          </p:txBody>
        </p:sp>
      </p:grpSp>
      <p:sp>
        <p:nvSpPr>
          <p:cNvPr id="89" name="Rectangle 8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14 / 18</a:t>
            </a:r>
          </a:p>
        </p:txBody>
      </p:sp>
    </p:spTree>
    <p:extLst>
      <p:ext uri="{BB962C8B-B14F-4D97-AF65-F5344CB8AC3E}">
        <p14:creationId xmlns:p14="http://schemas.microsoft.com/office/powerpoint/2010/main" val="14776075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tx1"/>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ème</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
        <p:nvSpPr>
          <p:cNvPr id="13" name="Rectangle 1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15 / 18</a:t>
            </a:r>
          </a:p>
        </p:txBody>
      </p:sp>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tx1"/>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interactive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Fête de la Science 2015</a:t>
              </a:r>
            </a:p>
          </p:txBody>
        </p:sp>
      </p:gr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16 / 18</a:t>
            </a: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tx1"/>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6" name="Rectangle 15"/>
          <p:cNvSpPr/>
          <p:nvPr/>
        </p:nvSpPr>
        <p:spPr>
          <a:xfrm>
            <a:off x="179470" y="741056"/>
            <a:ext cx="6904047" cy="1520416"/>
          </a:xfrm>
          <a:prstGeom prst="rect">
            <a:avLst/>
          </a:prstGeom>
        </p:spPr>
        <p:txBody>
          <a:bodyPr wrap="square">
            <a:spAutoFit/>
          </a:bodyPr>
          <a:lstStyle/>
          <a:p>
            <a:pPr>
              <a:lnSpc>
                <a:spcPct val="130000"/>
              </a:lnSpc>
              <a:buSzPct val="100000"/>
            </a:pPr>
            <a:r>
              <a:rPr lang="en-US" sz="1600">
                <a:solidFill>
                  <a:srgbClr val="000000"/>
                </a:solidFill>
                <a:latin typeface="Geneva"/>
                <a:cs typeface="Geneva"/>
              </a:rPr>
              <a:t>Accréditation Hcéres en cours jusqu’en 2021</a:t>
            </a:r>
            <a:endParaRPr lang="en-US" sz="1600">
              <a:solidFill>
                <a:srgbClr val="000000"/>
              </a:solidFill>
              <a:latin typeface="Geneva"/>
              <a:cs typeface="Geneva"/>
            </a:endParaRPr>
          </a:p>
          <a:p>
            <a:pPr>
              <a:lnSpc>
                <a:spcPct val="130000"/>
              </a:lnSpc>
              <a:buSzPct val="100000"/>
            </a:pPr>
            <a:endParaRPr lang="en-US" sz="800">
              <a:solidFill>
                <a:srgbClr val="000000"/>
              </a:solidFill>
              <a:latin typeface="Geneva"/>
              <a:cs typeface="Geneva"/>
            </a:endParaRPr>
          </a:p>
          <a:p>
            <a:pPr>
              <a:lnSpc>
                <a:spcPct val="130000"/>
              </a:lnSpc>
              <a:buSzPct val="100000"/>
            </a:pPr>
            <a:r>
              <a:rPr lang="en-US" sz="1600">
                <a:solidFill>
                  <a:srgbClr val="000000"/>
                </a:solidFill>
                <a:latin typeface="Geneva"/>
                <a:cs typeface="Geneva"/>
              </a:rPr>
              <a:t>Formation Physique &amp; Chimie généraliste</a:t>
            </a:r>
            <a:endParaRPr lang="en-US" sz="1600" b="1">
              <a:solidFill>
                <a:srgbClr val="000000"/>
              </a:solidFill>
              <a:latin typeface="Geneva"/>
              <a:cs typeface="Geneva"/>
            </a:endParaRPr>
          </a:p>
          <a:p>
            <a:pPr marL="628650" lvl="1" indent="-171450">
              <a:lnSpc>
                <a:spcPct val="130000"/>
              </a:lnSpc>
              <a:buSzPct val="100000"/>
              <a:buBlip>
                <a:blip r:embed="rId3"/>
              </a:buBlip>
            </a:pPr>
            <a:r>
              <a:rPr lang="en-US" sz="1600" dirty="0">
                <a:solidFill>
                  <a:srgbClr val="000000"/>
                </a:solidFill>
                <a:latin typeface="Geneva"/>
                <a:cs typeface="Geneva"/>
              </a:rPr>
              <a:t> profils étudiants variés (MP &amp; PC)</a:t>
            </a:r>
          </a:p>
          <a:p>
            <a:pPr marL="628650" lvl="1" indent="-171450">
              <a:lnSpc>
                <a:spcPct val="130000"/>
              </a:lnSpc>
              <a:buSzPct val="100000"/>
              <a:buBlip>
                <a:blip r:embed="rId3"/>
              </a:buBlip>
            </a:pPr>
            <a:r>
              <a:rPr lang="en-US" sz="1600" dirty="0">
                <a:solidFill>
                  <a:srgbClr val="000000"/>
                </a:solidFill>
                <a:latin typeface="Geneva"/>
                <a:cs typeface="Geneva"/>
              </a:rPr>
              <a:t> mise en avant de la composante expérimentale</a:t>
            </a:r>
          </a:p>
        </p:txBody>
      </p:sp>
      <p:sp>
        <p:nvSpPr>
          <p:cNvPr id="8" name="Rounded Rectangle 39"/>
          <p:cNvSpPr/>
          <p:nvPr/>
        </p:nvSpPr>
        <p:spPr>
          <a:xfrm>
            <a:off x="308861" y="2564705"/>
            <a:ext cx="3402464"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Parcours Sciences de la Matière</a:t>
            </a:r>
          </a:p>
        </p:txBody>
      </p:sp>
      <p:grpSp>
        <p:nvGrpSpPr>
          <p:cNvPr id="7" name="Grouper 6"/>
          <p:cNvGrpSpPr/>
          <p:nvPr/>
        </p:nvGrpSpPr>
        <p:grpSpPr>
          <a:xfrm>
            <a:off x="-60789" y="3233029"/>
            <a:ext cx="4803853" cy="2004399"/>
            <a:chOff x="-223901" y="2820313"/>
            <a:chExt cx="4803853" cy="2004399"/>
          </a:xfrm>
        </p:grpSpPr>
        <p:sp>
          <p:nvSpPr>
            <p:cNvPr id="15" name="Rectangle 14"/>
            <p:cNvSpPr/>
            <p:nvPr/>
          </p:nvSpPr>
          <p:spPr>
            <a:xfrm>
              <a:off x="-223901" y="3025245"/>
              <a:ext cx="4803853" cy="1799467"/>
            </a:xfrm>
            <a:prstGeom prst="rect">
              <a:avLst/>
            </a:prstGeom>
          </p:spPr>
          <p:txBody>
            <a:bodyPr wrap="square">
              <a:spAutoFit/>
            </a:bodyPr>
            <a:lstStyle/>
            <a:p>
              <a:pPr lvl="0">
                <a:lnSpc>
                  <a:spcPct val="140000"/>
                </a:lnSpc>
                <a:buSzPct val="100000"/>
              </a:pPr>
              <a:endParaRPr lang="en-US" sz="1600" dirty="0">
                <a:solidFill>
                  <a:srgbClr val="000000"/>
                </a:solidFill>
                <a:latin typeface="Geneva"/>
                <a:cs typeface="Geneva"/>
              </a:endParaRPr>
            </a:p>
            <a:p>
              <a:pPr marL="628650" lvl="1" indent="-171450">
                <a:lnSpc>
                  <a:spcPct val="140000"/>
                </a:lnSpc>
                <a:buSzPct val="100000"/>
                <a:buBlip>
                  <a:blip r:embed="rId3"/>
                </a:buBlip>
              </a:pPr>
              <a:r>
                <a:rPr lang="en-US" sz="1600" dirty="0" smtClean="0">
                  <a:solidFill>
                    <a:srgbClr val="000000"/>
                  </a:solidFill>
                  <a:latin typeface="Geneva"/>
                  <a:cs typeface="Geneva"/>
                </a:rPr>
                <a:t> Outils numériques &amp; programmation</a:t>
              </a:r>
            </a:p>
            <a:p>
              <a:pPr marL="628650" lvl="1" indent="-171450">
                <a:lnSpc>
                  <a:spcPct val="140000"/>
                </a:lnSpc>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Physique expérimentale</a:t>
              </a:r>
            </a:p>
            <a:p>
              <a:pPr lvl="1">
                <a:lnSpc>
                  <a:spcPct val="140000"/>
                </a:lnSpc>
                <a:buSzPct val="100000"/>
              </a:pPr>
              <a:endParaRPr lang="en-US" sz="1600" dirty="0">
                <a:solidFill>
                  <a:srgbClr val="000000"/>
                </a:solidFill>
                <a:latin typeface="Geneva"/>
                <a:cs typeface="Geneva"/>
              </a:endParaRPr>
            </a:p>
            <a:p>
              <a:pPr marL="628650" lvl="1" indent="-171450">
                <a:lnSpc>
                  <a:spcPct val="140000"/>
                </a:lnSpc>
                <a:buSzPct val="100000"/>
                <a:buBlip>
                  <a:blip r:embed="rId3"/>
                </a:buBlip>
              </a:pPr>
              <a:r>
                <a:rPr lang="en-US" sz="1600" dirty="0">
                  <a:solidFill>
                    <a:srgbClr val="000000"/>
                  </a:solidFill>
                  <a:latin typeface="Geneva"/>
                  <a:cs typeface="Geneva"/>
                </a:rPr>
                <a:t> Projet numérique</a:t>
              </a:r>
            </a:p>
          </p:txBody>
        </p:sp>
        <p:sp>
          <p:nvSpPr>
            <p:cNvPr id="18" name="Rectangle 17"/>
            <p:cNvSpPr/>
            <p:nvPr/>
          </p:nvSpPr>
          <p:spPr>
            <a:xfrm>
              <a:off x="124774" y="2820313"/>
              <a:ext cx="3037508" cy="338554"/>
            </a:xfrm>
            <a:prstGeom prst="rect">
              <a:avLst/>
            </a:prstGeom>
          </p:spPr>
          <p:txBody>
            <a:bodyPr wrap="square">
              <a:spAutoFit/>
            </a:bodyPr>
            <a:lstStyle/>
            <a:p>
              <a:pPr lvl="0">
                <a:buSzPct val="100000"/>
              </a:pPr>
              <a:r>
                <a:rPr lang="en-US" sz="1600" b="1" dirty="0">
                  <a:solidFill>
                    <a:srgbClr val="000000"/>
                  </a:solidFill>
                  <a:latin typeface="Geneva"/>
                  <a:cs typeface="Geneva"/>
                </a:rPr>
                <a:t>Licence 3</a:t>
              </a:r>
            </a:p>
          </p:txBody>
        </p:sp>
      </p:grpSp>
      <p:grpSp>
        <p:nvGrpSpPr>
          <p:cNvPr id="20" name="Grouper 19"/>
          <p:cNvGrpSpPr/>
          <p:nvPr/>
        </p:nvGrpSpPr>
        <p:grpSpPr>
          <a:xfrm>
            <a:off x="4367085" y="3233029"/>
            <a:ext cx="5861395" cy="3025312"/>
            <a:chOff x="-498636" y="3555062"/>
            <a:chExt cx="3369427" cy="3025312"/>
          </a:xfrm>
        </p:grpSpPr>
        <p:sp>
          <p:nvSpPr>
            <p:cNvPr id="21" name="Rectangle 20"/>
            <p:cNvSpPr/>
            <p:nvPr/>
          </p:nvSpPr>
          <p:spPr>
            <a:xfrm>
              <a:off x="-498636" y="3746778"/>
              <a:ext cx="3369427" cy="2833596"/>
            </a:xfrm>
            <a:prstGeom prst="rect">
              <a:avLst/>
            </a:prstGeom>
          </p:spPr>
          <p:txBody>
            <a:bodyPr wrap="square">
              <a:spAutoFit/>
            </a:bodyPr>
            <a:lstStyle/>
            <a:p>
              <a:pPr lvl="0">
                <a:lnSpc>
                  <a:spcPct val="140000"/>
                </a:lnSpc>
                <a:buSzPct val="100000"/>
              </a:pPr>
              <a:endParaRPr lang="en-US" sz="1600" dirty="0">
                <a:solidFill>
                  <a:srgbClr val="000000"/>
                </a:solidFill>
                <a:latin typeface="Geneva"/>
                <a:cs typeface="Geneva"/>
              </a:endParaRPr>
            </a:p>
            <a:p>
              <a:pPr marL="628650" lvl="1" indent="-171450">
                <a:lnSpc>
                  <a:spcPct val="140000"/>
                </a:lnSpc>
                <a:buSzPct val="100000"/>
                <a:buBlip>
                  <a:blip r:embed="rId3"/>
                </a:buBlip>
              </a:pPr>
              <a:r>
                <a:rPr lang="en-US" sz="1600" dirty="0">
                  <a:solidFill>
                    <a:srgbClr val="000000"/>
                  </a:solidFill>
                  <a:latin typeface="Geneva"/>
                  <a:cs typeface="Geneva"/>
                </a:rPr>
                <a:t> Analyse numérique</a:t>
              </a:r>
              <a:endParaRPr lang="en-US" sz="1600" dirty="0">
                <a:solidFill>
                  <a:srgbClr val="000000"/>
                </a:solidFill>
                <a:latin typeface="Geneva"/>
                <a:cs typeface="Geneva"/>
              </a:endParaRPr>
            </a:p>
            <a:p>
              <a:pPr marL="628650" lvl="1" indent="-171450">
                <a:lnSpc>
                  <a:spcPct val="140000"/>
                </a:lnSpc>
                <a:buSzPct val="100000"/>
                <a:buBlip>
                  <a:blip r:embed="rId3"/>
                </a:buBlip>
              </a:pPr>
              <a:r>
                <a:rPr lang="en-US" sz="1600" b="1" dirty="0">
                  <a:solidFill>
                    <a:srgbClr val="000000"/>
                  </a:solidFill>
                  <a:latin typeface="Geneva"/>
                  <a:cs typeface="Geneva"/>
                </a:rPr>
                <a:t> Mécanique des fluides</a:t>
              </a:r>
            </a:p>
            <a:p>
              <a:pPr marL="628650" lvl="1" indent="-171450">
                <a:lnSpc>
                  <a:spcPct val="140000"/>
                </a:lnSpc>
                <a:buSzPct val="100000"/>
                <a:buBlip>
                  <a:blip r:embed="rId3"/>
                </a:buBlip>
              </a:pPr>
              <a:r>
                <a:rPr lang="en-US" sz="1600" dirty="0">
                  <a:solidFill>
                    <a:srgbClr val="000000"/>
                  </a:solidFill>
                  <a:latin typeface="Geneva"/>
                  <a:cs typeface="Geneva"/>
                </a:rPr>
                <a:t> Physique nucléaire</a:t>
              </a:r>
            </a:p>
            <a:p>
              <a:pPr lvl="1">
                <a:lnSpc>
                  <a:spcPct val="140000"/>
                </a:lnSpc>
                <a:buSzPct val="100000"/>
              </a:pPr>
              <a:endParaRPr lang="en-US" sz="1600" dirty="0">
                <a:solidFill>
                  <a:srgbClr val="000000"/>
                </a:solidFill>
                <a:latin typeface="Geneva"/>
                <a:cs typeface="Geneva"/>
              </a:endParaRPr>
            </a:p>
            <a:p>
              <a:pPr marL="628650" lvl="1" indent="-171450">
                <a:lnSpc>
                  <a:spcPct val="140000"/>
                </a:lnSpc>
                <a:buSzPct val="100000"/>
                <a:buBlip>
                  <a:blip r:embed="rId3"/>
                </a:buBlip>
              </a:pPr>
              <a:r>
                <a:rPr lang="en-US" sz="1600" dirty="0">
                  <a:solidFill>
                    <a:srgbClr val="000000"/>
                  </a:solidFill>
                  <a:latin typeface="Geneva"/>
                  <a:cs typeface="Geneva"/>
                </a:rPr>
                <a:t> Astrophysique</a:t>
              </a:r>
            </a:p>
            <a:p>
              <a:pPr marL="628650" lvl="1" indent="-171450">
                <a:lnSpc>
                  <a:spcPct val="140000"/>
                </a:lnSpc>
                <a:buSzPct val="100000"/>
                <a:buBlip>
                  <a:blip r:embed="rId3"/>
                </a:buBlip>
              </a:pPr>
              <a:r>
                <a:rPr lang="en-US" sz="1600" b="1" dirty="0">
                  <a:solidFill>
                    <a:srgbClr val="000000"/>
                  </a:solidFill>
                  <a:latin typeface="Geneva"/>
                  <a:cs typeface="Geneva"/>
                </a:rPr>
                <a:t> </a:t>
              </a:r>
              <a:r>
                <a:rPr lang="en-US" sz="1600" b="1" dirty="0">
                  <a:solidFill>
                    <a:srgbClr val="000000"/>
                  </a:solidFill>
                  <a:latin typeface="Geneva"/>
                  <a:cs typeface="Geneva"/>
                </a:rPr>
                <a:t>P</a:t>
              </a:r>
              <a:r>
                <a:rPr lang="en-US" sz="1600" b="1" dirty="0">
                  <a:solidFill>
                    <a:srgbClr val="000000"/>
                  </a:solidFill>
                  <a:latin typeface="Geneva"/>
                  <a:cs typeface="Geneva"/>
                </a:rPr>
                <a:t>rojet expérimental</a:t>
              </a:r>
            </a:p>
            <a:p>
              <a:pPr lvl="1">
                <a:lnSpc>
                  <a:spcPct val="140000"/>
                </a:lnSpc>
                <a:buSzPct val="100000"/>
              </a:pPr>
              <a:endParaRPr lang="en-US" sz="1600" b="1" dirty="0">
                <a:solidFill>
                  <a:srgbClr val="000000"/>
                </a:solidFill>
                <a:latin typeface="Geneva"/>
                <a:cs typeface="Geneva"/>
              </a:endParaRPr>
            </a:p>
          </p:txBody>
        </p:sp>
        <p:sp>
          <p:nvSpPr>
            <p:cNvPr id="22" name="Rectangle 21"/>
            <p:cNvSpPr/>
            <p:nvPr/>
          </p:nvSpPr>
          <p:spPr>
            <a:xfrm>
              <a:off x="-293816" y="3555062"/>
              <a:ext cx="3037508" cy="338554"/>
            </a:xfrm>
            <a:prstGeom prst="rect">
              <a:avLst/>
            </a:prstGeom>
          </p:spPr>
          <p:txBody>
            <a:bodyPr wrap="square">
              <a:spAutoFit/>
            </a:bodyPr>
            <a:lstStyle/>
            <a:p>
              <a:pPr lvl="0">
                <a:buSzPct val="100000"/>
              </a:pPr>
              <a:r>
                <a:rPr lang="en-US" sz="1600" b="1" dirty="0">
                  <a:solidFill>
                    <a:srgbClr val="000000"/>
                  </a:solidFill>
                  <a:latin typeface="Geneva"/>
                  <a:cs typeface="Geneva"/>
                </a:rPr>
                <a:t>Master 1</a:t>
              </a:r>
            </a:p>
          </p:txBody>
        </p:sp>
      </p:gr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17 / 18</a:t>
            </a:r>
          </a:p>
        </p:txBody>
      </p:sp>
      <p:pic>
        <p:nvPicPr>
          <p:cNvPr id="4" name="Image 3" descr="logo_ens_ly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591" y="710075"/>
            <a:ext cx="3373210" cy="1257097"/>
          </a:xfrm>
          <a:prstGeom prst="rect">
            <a:avLst/>
          </a:prstGeom>
        </p:spPr>
      </p:pic>
      <p:pic>
        <p:nvPicPr>
          <p:cNvPr id="40" name="Image 39" descr="ds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438" y="2322896"/>
            <a:ext cx="2360115" cy="1141756"/>
          </a:xfrm>
          <a:prstGeom prst="rect">
            <a:avLst/>
          </a:prstGeom>
        </p:spPr>
      </p:pic>
      <p:sp>
        <p:nvSpPr>
          <p:cNvPr id="42" name="Rectangle 41"/>
          <p:cNvSpPr/>
          <p:nvPr/>
        </p:nvSpPr>
        <p:spPr>
          <a:xfrm>
            <a:off x="287886" y="5962876"/>
            <a:ext cx="5283995" cy="338554"/>
          </a:xfrm>
          <a:prstGeom prst="rect">
            <a:avLst/>
          </a:prstGeom>
        </p:spPr>
        <p:txBody>
          <a:bodyPr wrap="square">
            <a:spAutoFit/>
          </a:bodyPr>
          <a:lstStyle/>
          <a:p>
            <a:pPr lvl="0">
              <a:buSzPct val="100000"/>
            </a:pPr>
            <a:r>
              <a:rPr lang="en-US" sz="1600" b="1" dirty="0">
                <a:solidFill>
                  <a:srgbClr val="000000"/>
                </a:solidFill>
                <a:latin typeface="Geneva"/>
                <a:cs typeface="Geneva"/>
              </a:rPr>
              <a:t>French Physics Tournament &amp; IPT</a:t>
            </a:r>
          </a:p>
        </p:txBody>
      </p:sp>
      <p:cxnSp>
        <p:nvCxnSpPr>
          <p:cNvPr id="43" name="Connecteur droit 42"/>
          <p:cNvCxnSpPr/>
          <p:nvPr/>
        </p:nvCxnSpPr>
        <p:spPr>
          <a:xfrm>
            <a:off x="4575929" y="3219799"/>
            <a:ext cx="0" cy="320988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H="1">
            <a:off x="224830" y="5658710"/>
            <a:ext cx="406933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tx1"/>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6" name="Rectangle 15"/>
          <p:cNvSpPr/>
          <p:nvPr/>
        </p:nvSpPr>
        <p:spPr>
          <a:xfrm>
            <a:off x="179470" y="741056"/>
            <a:ext cx="6904047" cy="1520416"/>
          </a:xfrm>
          <a:prstGeom prst="rect">
            <a:avLst/>
          </a:prstGeom>
        </p:spPr>
        <p:txBody>
          <a:bodyPr wrap="square">
            <a:spAutoFit/>
          </a:bodyPr>
          <a:lstStyle/>
          <a:p>
            <a:pPr>
              <a:lnSpc>
                <a:spcPct val="130000"/>
              </a:lnSpc>
              <a:buSzPct val="100000"/>
            </a:pPr>
            <a:r>
              <a:rPr lang="en-US" sz="1600">
                <a:solidFill>
                  <a:srgbClr val="000000"/>
                </a:solidFill>
                <a:latin typeface="Geneva"/>
                <a:cs typeface="Geneva"/>
              </a:rPr>
              <a:t>Accréditation Hcéres en cours jusqu’en 2021</a:t>
            </a:r>
            <a:endParaRPr lang="en-US" sz="1600">
              <a:solidFill>
                <a:srgbClr val="000000"/>
              </a:solidFill>
              <a:latin typeface="Geneva"/>
              <a:cs typeface="Geneva"/>
            </a:endParaRPr>
          </a:p>
          <a:p>
            <a:pPr>
              <a:lnSpc>
                <a:spcPct val="130000"/>
              </a:lnSpc>
              <a:buSzPct val="100000"/>
            </a:pPr>
            <a:endParaRPr lang="en-US" sz="800">
              <a:solidFill>
                <a:srgbClr val="000000"/>
              </a:solidFill>
              <a:latin typeface="Geneva"/>
              <a:cs typeface="Geneva"/>
            </a:endParaRPr>
          </a:p>
          <a:p>
            <a:pPr>
              <a:lnSpc>
                <a:spcPct val="130000"/>
              </a:lnSpc>
              <a:buSzPct val="100000"/>
            </a:pPr>
            <a:r>
              <a:rPr lang="en-US" sz="1600">
                <a:solidFill>
                  <a:srgbClr val="000000"/>
                </a:solidFill>
                <a:latin typeface="Geneva"/>
                <a:cs typeface="Geneva"/>
              </a:rPr>
              <a:t>Formation Physique &amp; Chimie généraliste</a:t>
            </a:r>
            <a:endParaRPr lang="en-US" sz="1600" b="1">
              <a:solidFill>
                <a:srgbClr val="000000"/>
              </a:solidFill>
              <a:latin typeface="Geneva"/>
              <a:cs typeface="Geneva"/>
            </a:endParaRPr>
          </a:p>
          <a:p>
            <a:pPr marL="628650" lvl="1" indent="-171450">
              <a:lnSpc>
                <a:spcPct val="130000"/>
              </a:lnSpc>
              <a:buSzPct val="100000"/>
              <a:buBlip>
                <a:blip r:embed="rId3"/>
              </a:buBlip>
            </a:pPr>
            <a:r>
              <a:rPr lang="en-US" sz="1600" dirty="0">
                <a:solidFill>
                  <a:srgbClr val="000000"/>
                </a:solidFill>
                <a:latin typeface="Geneva"/>
                <a:cs typeface="Geneva"/>
              </a:rPr>
              <a:t> profils étudiants variés (MP &amp; PC)</a:t>
            </a:r>
          </a:p>
          <a:p>
            <a:pPr marL="628650" lvl="1" indent="-171450">
              <a:lnSpc>
                <a:spcPct val="130000"/>
              </a:lnSpc>
              <a:buSzPct val="100000"/>
              <a:buBlip>
                <a:blip r:embed="rId3"/>
              </a:buBlip>
            </a:pPr>
            <a:r>
              <a:rPr lang="en-US" sz="1600" dirty="0">
                <a:solidFill>
                  <a:srgbClr val="000000"/>
                </a:solidFill>
                <a:latin typeface="Geneva"/>
                <a:cs typeface="Geneva"/>
              </a:rPr>
              <a:t> mise en avant de la composante expérimentale</a:t>
            </a:r>
          </a:p>
        </p:txBody>
      </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17 / 18</a:t>
            </a:r>
          </a:p>
        </p:txBody>
      </p:sp>
      <p:pic>
        <p:nvPicPr>
          <p:cNvPr id="4" name="Image 3" descr="logo_ens_ly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591" y="710075"/>
            <a:ext cx="3373210" cy="1257097"/>
          </a:xfrm>
          <a:prstGeom prst="rect">
            <a:avLst/>
          </a:prstGeom>
        </p:spPr>
      </p:pic>
      <p:cxnSp>
        <p:nvCxnSpPr>
          <p:cNvPr id="39" name="Connecteur droit 38"/>
          <p:cNvCxnSpPr/>
          <p:nvPr/>
        </p:nvCxnSpPr>
        <p:spPr>
          <a:xfrm>
            <a:off x="4273524" y="2642844"/>
            <a:ext cx="0" cy="374715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055327" y="4854285"/>
            <a:ext cx="3376114"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47" name="Rectangle 46"/>
          <p:cNvSpPr/>
          <p:nvPr/>
        </p:nvSpPr>
        <p:spPr>
          <a:xfrm>
            <a:off x="6209505" y="3217539"/>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grpSp>
        <p:nvGrpSpPr>
          <p:cNvPr id="11" name="Grouper 10"/>
          <p:cNvGrpSpPr/>
          <p:nvPr/>
        </p:nvGrpSpPr>
        <p:grpSpPr>
          <a:xfrm>
            <a:off x="4739211" y="2642844"/>
            <a:ext cx="4055309" cy="3450457"/>
            <a:chOff x="4615307" y="2642844"/>
            <a:chExt cx="4055309" cy="3450457"/>
          </a:xfrm>
        </p:grpSpPr>
        <p:sp>
          <p:nvSpPr>
            <p:cNvPr id="36" name="Rectangle 35"/>
            <p:cNvSpPr/>
            <p:nvPr/>
          </p:nvSpPr>
          <p:spPr>
            <a:xfrm>
              <a:off x="5019513" y="3515904"/>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AtoSIM</a:t>
              </a:r>
            </a:p>
          </p:txBody>
        </p:sp>
        <p:sp>
          <p:nvSpPr>
            <p:cNvPr id="38" name="Rectangle 37"/>
            <p:cNvSpPr/>
            <p:nvPr/>
          </p:nvSpPr>
          <p:spPr>
            <a:xfrm>
              <a:off x="4615307" y="3131906"/>
              <a:ext cx="3593572"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Modélisation numérique</a:t>
              </a:r>
            </a:p>
          </p:txBody>
        </p:sp>
        <p:sp>
          <p:nvSpPr>
            <p:cNvPr id="43" name="Rounded Rectangle 39"/>
            <p:cNvSpPr/>
            <p:nvPr/>
          </p:nvSpPr>
          <p:spPr>
            <a:xfrm>
              <a:off x="4722358" y="2642844"/>
              <a:ext cx="134262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 2</a:t>
              </a:r>
            </a:p>
          </p:txBody>
        </p:sp>
        <p:sp>
          <p:nvSpPr>
            <p:cNvPr id="45" name="Rectangle 44"/>
            <p:cNvSpPr/>
            <p:nvPr/>
          </p:nvSpPr>
          <p:spPr>
            <a:xfrm>
              <a:off x="5017602" y="4531848"/>
              <a:ext cx="2996016" cy="1561453"/>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Particle-in-cell</a:t>
              </a:r>
            </a:p>
            <a:p>
              <a:pPr marL="628650" lvl="1" indent="-171450">
                <a:lnSpc>
                  <a:spcPct val="120000"/>
                </a:lnSpc>
                <a:buSzPct val="100000"/>
                <a:buBlip>
                  <a:blip r:embed="rId3"/>
                </a:buBlip>
              </a:pPr>
              <a:r>
                <a:rPr lang="en-US" sz="1600" dirty="0">
                  <a:solidFill>
                    <a:srgbClr val="000000"/>
                  </a:solidFill>
                  <a:latin typeface="Geneva"/>
                  <a:cs typeface="Geneva"/>
                </a:rPr>
                <a:t> Monte-Carlo</a:t>
              </a:r>
            </a:p>
            <a:p>
              <a:pPr marL="628650" lvl="1" indent="-171450">
                <a:lnSpc>
                  <a:spcPct val="120000"/>
                </a:lnSpc>
                <a:buSzPct val="100000"/>
                <a:buBlip>
                  <a:blip r:embed="rId3"/>
                </a:buBlip>
              </a:pPr>
              <a:r>
                <a:rPr lang="en-US" sz="1600" dirty="0">
                  <a:solidFill>
                    <a:srgbClr val="000000"/>
                  </a:solidFill>
                  <a:latin typeface="Geneva"/>
                  <a:cs typeface="Geneva"/>
                </a:rPr>
                <a:t> Vlasov</a:t>
              </a:r>
            </a:p>
            <a:p>
              <a:pPr lvl="0">
                <a:lnSpc>
                  <a:spcPct val="120000"/>
                </a:lnSpc>
                <a:buSzPct val="100000"/>
              </a:pPr>
              <a:endParaRPr lang="en-US" sz="1600" dirty="0">
                <a:solidFill>
                  <a:srgbClr val="000000"/>
                </a:solidFill>
                <a:latin typeface="Geneva"/>
                <a:cs typeface="Geneva"/>
              </a:endParaRPr>
            </a:p>
          </p:txBody>
        </p:sp>
        <p:sp>
          <p:nvSpPr>
            <p:cNvPr id="48" name="Rectangle 47"/>
            <p:cNvSpPr/>
            <p:nvPr/>
          </p:nvSpPr>
          <p:spPr>
            <a:xfrm>
              <a:off x="5065977" y="4473625"/>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Microphysique</a:t>
              </a:r>
            </a:p>
            <a:p>
              <a:pPr lvl="0">
                <a:buSzPct val="100000"/>
              </a:pPr>
              <a:endParaRPr lang="en-US" sz="1600" dirty="0">
                <a:solidFill>
                  <a:srgbClr val="000000"/>
                </a:solidFill>
                <a:latin typeface="Geneva"/>
                <a:cs typeface="Geneva"/>
              </a:endParaRPr>
            </a:p>
          </p:txBody>
        </p:sp>
      </p:grpSp>
      <p:grpSp>
        <p:nvGrpSpPr>
          <p:cNvPr id="10" name="Grouper 9"/>
          <p:cNvGrpSpPr/>
          <p:nvPr/>
        </p:nvGrpSpPr>
        <p:grpSpPr>
          <a:xfrm>
            <a:off x="307470" y="2642844"/>
            <a:ext cx="3460009" cy="3093737"/>
            <a:chOff x="168078" y="2642844"/>
            <a:chExt cx="3460009" cy="3093737"/>
          </a:xfrm>
        </p:grpSpPr>
        <p:sp>
          <p:nvSpPr>
            <p:cNvPr id="41" name="Rounded Rectangle 39"/>
            <p:cNvSpPr/>
            <p:nvPr/>
          </p:nvSpPr>
          <p:spPr>
            <a:xfrm>
              <a:off x="179470" y="2642844"/>
              <a:ext cx="163268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Agrégation</a:t>
              </a:r>
            </a:p>
          </p:txBody>
        </p:sp>
        <p:sp>
          <p:nvSpPr>
            <p:cNvPr id="44" name="Rectangle 43"/>
            <p:cNvSpPr/>
            <p:nvPr/>
          </p:nvSpPr>
          <p:spPr>
            <a:xfrm>
              <a:off x="518302" y="3356168"/>
              <a:ext cx="3095575" cy="338554"/>
            </a:xfrm>
            <a:prstGeom prst="rect">
              <a:avLst/>
            </a:prstGeom>
          </p:spPr>
          <p:txBody>
            <a:bodyPr wrap="square">
              <a:spAutoFit/>
            </a:bodyPr>
            <a:lstStyle/>
            <a:p>
              <a:pPr>
                <a:buSzPct val="100000"/>
              </a:pPr>
              <a:r>
                <a:rPr lang="en-US" sz="1600" b="1" dirty="0">
                  <a:solidFill>
                    <a:srgbClr val="000000"/>
                  </a:solidFill>
                  <a:latin typeface="Geneva"/>
                  <a:cs typeface="Geneva"/>
                </a:rPr>
                <a:t>Leçons</a:t>
              </a:r>
            </a:p>
          </p:txBody>
        </p:sp>
        <p:grpSp>
          <p:nvGrpSpPr>
            <p:cNvPr id="3" name="Grouper 2"/>
            <p:cNvGrpSpPr/>
            <p:nvPr/>
          </p:nvGrpSpPr>
          <p:grpSpPr>
            <a:xfrm>
              <a:off x="168078" y="3853433"/>
              <a:ext cx="3376114" cy="1296968"/>
              <a:chOff x="-234610" y="3775983"/>
              <a:chExt cx="3376114" cy="1296968"/>
            </a:xfrm>
          </p:grpSpPr>
          <p:sp>
            <p:nvSpPr>
              <p:cNvPr id="35" name="Rectangle 34"/>
              <p:cNvSpPr/>
              <p:nvPr/>
            </p:nvSpPr>
            <p:spPr>
              <a:xfrm>
                <a:off x="-234610" y="3806963"/>
                <a:ext cx="3376114" cy="1265988"/>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gestion du matériel</a:t>
                </a:r>
              </a:p>
              <a:p>
                <a:pPr marL="628650" lvl="1" indent="-171450">
                  <a:lnSpc>
                    <a:spcPct val="120000"/>
                  </a:lnSpc>
                  <a:buSzPct val="100000"/>
                  <a:buBlip>
                    <a:blip r:embed="rId3"/>
                  </a:buBlip>
                </a:pPr>
                <a:r>
                  <a:rPr lang="en-US" sz="1600" dirty="0" smtClean="0">
                    <a:solidFill>
                      <a:srgbClr val="000000"/>
                    </a:solidFill>
                    <a:latin typeface="Geneva"/>
                    <a:cs typeface="Geneva"/>
                  </a:rPr>
                  <a:t> traitement des données</a:t>
                </a:r>
              </a:p>
              <a:p>
                <a:pPr marL="628650" lvl="1" indent="-171450">
                  <a:lnSpc>
                    <a:spcPct val="120000"/>
                  </a:lnSpc>
                  <a:buSzPct val="100000"/>
                  <a:buBlip>
                    <a:blip r:embed="rId3"/>
                  </a:buBlip>
                </a:pPr>
                <a:r>
                  <a:rPr lang="en-US" sz="1600" dirty="0">
                    <a:solidFill>
                      <a:srgbClr val="000000"/>
                    </a:solidFill>
                    <a:latin typeface="Geneva"/>
                    <a:cs typeface="Geneva"/>
                  </a:rPr>
                  <a:t> nouveau format</a:t>
                </a:r>
                <a:endParaRPr lang="en-US" sz="1600" dirty="0" smtClean="0">
                  <a:solidFill>
                    <a:srgbClr val="000000"/>
                  </a:solidFill>
                  <a:latin typeface="Geneva"/>
                  <a:cs typeface="Geneva"/>
                </a:endParaRPr>
              </a:p>
            </p:txBody>
          </p:sp>
          <p:sp>
            <p:nvSpPr>
              <p:cNvPr id="49" name="Rectangle 48"/>
              <p:cNvSpPr/>
              <p:nvPr/>
            </p:nvSpPr>
            <p:spPr>
              <a:xfrm>
                <a:off x="45929" y="3775983"/>
                <a:ext cx="3095575" cy="338554"/>
              </a:xfrm>
              <a:prstGeom prst="rect">
                <a:avLst/>
              </a:prstGeom>
            </p:spPr>
            <p:txBody>
              <a:bodyPr wrap="square">
                <a:spAutoFit/>
              </a:bodyPr>
              <a:lstStyle/>
              <a:p>
                <a:pPr marL="0" lvl="1">
                  <a:buSzPct val="100000"/>
                </a:pPr>
                <a:r>
                  <a:rPr lang="en-US" sz="1600" b="1" dirty="0">
                    <a:solidFill>
                      <a:srgbClr val="000000"/>
                    </a:solidFill>
                    <a:latin typeface="Geneva"/>
                    <a:cs typeface="Geneva"/>
                  </a:rPr>
                  <a:t> Montages expérimentaux</a:t>
                </a:r>
              </a:p>
            </p:txBody>
          </p:sp>
        </p:grpSp>
        <p:sp>
          <p:nvSpPr>
            <p:cNvPr id="50" name="Rectangle 49"/>
            <p:cNvSpPr/>
            <p:nvPr/>
          </p:nvSpPr>
          <p:spPr>
            <a:xfrm>
              <a:off x="532512" y="5398027"/>
              <a:ext cx="3095575" cy="338554"/>
            </a:xfrm>
            <a:prstGeom prst="rect">
              <a:avLst/>
            </a:prstGeom>
          </p:spPr>
          <p:txBody>
            <a:bodyPr wrap="square">
              <a:spAutoFit/>
            </a:bodyPr>
            <a:lstStyle/>
            <a:p>
              <a:pPr marL="0" lvl="1">
                <a:buSzPct val="100000"/>
              </a:pPr>
              <a:r>
                <a:rPr lang="en-US" sz="1600" b="1" dirty="0">
                  <a:solidFill>
                    <a:srgbClr val="000000"/>
                  </a:solidFill>
                  <a:latin typeface="Geneva"/>
                  <a:cs typeface="Geneva"/>
                </a:rPr>
                <a:t>Concours Docteurs</a:t>
              </a:r>
            </a:p>
          </p:txBody>
        </p:sp>
      </p:grpSp>
      <p:sp>
        <p:nvSpPr>
          <p:cNvPr id="55" name="Rectangle 54"/>
          <p:cNvSpPr/>
          <p:nvPr/>
        </p:nvSpPr>
        <p:spPr>
          <a:xfrm>
            <a:off x="5189881" y="5961491"/>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MPI-AMRVAC &amp; RAMSES</a:t>
            </a:r>
          </a:p>
          <a:p>
            <a:pPr lvl="0">
              <a:buSzPct val="100000"/>
            </a:pPr>
            <a:endParaRPr lang="en-US" sz="1600" dirty="0">
              <a:solidFill>
                <a:srgbClr val="000000"/>
              </a:solidFill>
              <a:latin typeface="Geneva"/>
              <a:cs typeface="Geneva"/>
            </a:endParaRPr>
          </a:p>
        </p:txBody>
      </p:sp>
    </p:spTree>
    <p:extLst>
      <p:ext uri="{BB962C8B-B14F-4D97-AF65-F5344CB8AC3E}">
        <p14:creationId xmlns:p14="http://schemas.microsoft.com/office/powerpoint/2010/main" val="6647818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5"/>
              </a:buBlip>
            </a:pPr>
            <a:r>
              <a:rPr lang="en-US" sz="1600" b="1">
                <a:solidFill>
                  <a:srgbClr val="000000"/>
                </a:solidFill>
                <a:latin typeface="Geneva"/>
                <a:cs typeface="Geneva"/>
              </a:rPr>
              <a:t> équation d’état</a:t>
            </a:r>
          </a:p>
          <a:p>
            <a:pPr marL="171450" lvl="0" indent="-171450">
              <a:buSzPct val="100000"/>
              <a:buBlip>
                <a:blip r:embed="rId5"/>
              </a:buBlip>
            </a:pPr>
            <a:r>
              <a:rPr lang="en-US" sz="1600">
                <a:solidFill>
                  <a:srgbClr val="000000"/>
                </a:solidFill>
                <a:latin typeface="Geneva"/>
                <a:cs typeface="Geneva"/>
              </a:rPr>
              <a:t> champ magnétique</a:t>
            </a:r>
          </a:p>
          <a:p>
            <a:pPr marL="171450" lvl="0" indent="-171450">
              <a:buSzPct val="100000"/>
              <a:buBlip>
                <a:blip r:embed="rId5"/>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5"/>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6">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vents</a:t>
              </a:r>
            </a:p>
            <a:p>
              <a:pPr marL="171450" lvl="0" indent="-171450">
                <a:buSzPct val="100000"/>
                <a:buBlip>
                  <a:blip r:embed="rId5"/>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1" name="Rectangle 20"/>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a:t>
            </a:r>
            <a:r>
              <a:rPr lang="en-US" sz="1200">
                <a:solidFill>
                  <a:srgbClr val="000000"/>
                </a:solidFill>
                <a:latin typeface="Geneva"/>
                <a:cs typeface="Geneva"/>
              </a:rPr>
              <a:t> / 18</a:t>
            </a: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7" name="Rectangle à coins arrondis 6"/>
          <p:cNvSpPr/>
          <p:nvPr/>
        </p:nvSpPr>
        <p:spPr>
          <a:xfrm>
            <a:off x="96009" y="698415"/>
            <a:ext cx="8940936" cy="1828800"/>
          </a:xfrm>
          <a:prstGeom prst="roundRect">
            <a:avLst/>
          </a:prstGeom>
          <a:solidFill>
            <a:srgbClr val="FBF3E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8" name="Rectangle à coins arrondis 7"/>
          <p:cNvSpPr/>
          <p:nvPr/>
        </p:nvSpPr>
        <p:spPr>
          <a:xfrm>
            <a:off x="96009" y="2677766"/>
            <a:ext cx="8940936" cy="1828800"/>
          </a:xfrm>
          <a:prstGeom prst="roundRect">
            <a:avLst/>
          </a:prstGeom>
          <a:solidFill>
            <a:srgbClr val="F7FFD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EAFBB9"/>
              </a:solidFill>
            </a:endParaRPr>
          </a:p>
        </p:txBody>
      </p:sp>
      <p:sp>
        <p:nvSpPr>
          <p:cNvPr id="9" name="Rectangle à coins arrondis 8"/>
          <p:cNvSpPr/>
          <p:nvPr/>
        </p:nvSpPr>
        <p:spPr>
          <a:xfrm>
            <a:off x="96009" y="4675789"/>
            <a:ext cx="8940936" cy="1828800"/>
          </a:xfrm>
          <a:prstGeom prst="roundRect">
            <a:avLst/>
          </a:prstGeom>
          <a:solidFill>
            <a:schemeClr val="accent2">
              <a:lumMod val="20000"/>
              <a:lumOff val="80000"/>
            </a:scheme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 name="Forme libre 3"/>
          <p:cNvSpPr/>
          <p:nvPr/>
        </p:nvSpPr>
        <p:spPr>
          <a:xfrm>
            <a:off x="88597" y="694107"/>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p:cNvSpPr/>
          <p:nvPr/>
        </p:nvSpPr>
        <p:spPr>
          <a:xfrm>
            <a:off x="191957" y="613149"/>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Travaux</a:t>
            </a:r>
          </a:p>
        </p:txBody>
      </p:sp>
      <p:sp>
        <p:nvSpPr>
          <p:cNvPr id="12" name="Forme libre 11"/>
          <p:cNvSpPr/>
          <p:nvPr/>
        </p:nvSpPr>
        <p:spPr>
          <a:xfrm>
            <a:off x="103361" y="4679953"/>
            <a:ext cx="1757184"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3" name="Rectangle 12"/>
          <p:cNvSpPr/>
          <p:nvPr/>
        </p:nvSpPr>
        <p:spPr>
          <a:xfrm>
            <a:off x="103361" y="4625222"/>
            <a:ext cx="1757185"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Enseignement</a:t>
            </a:r>
          </a:p>
        </p:txBody>
      </p:sp>
      <p:sp>
        <p:nvSpPr>
          <p:cNvPr id="15" name="Forme libre 14"/>
          <p:cNvSpPr/>
          <p:nvPr/>
        </p:nvSpPr>
        <p:spPr>
          <a:xfrm>
            <a:off x="83835" y="2670116"/>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Rectangle 15"/>
          <p:cNvSpPr/>
          <p:nvPr/>
        </p:nvSpPr>
        <p:spPr>
          <a:xfrm>
            <a:off x="172429" y="2589158"/>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Projet</a:t>
            </a:r>
          </a:p>
        </p:txBody>
      </p:sp>
      <p:sp>
        <p:nvSpPr>
          <p:cNvPr id="17" name="Rectangle 16"/>
          <p:cNvSpPr/>
          <p:nvPr/>
        </p:nvSpPr>
        <p:spPr>
          <a:xfrm>
            <a:off x="172429" y="1020551"/>
            <a:ext cx="7508454" cy="1282402"/>
          </a:xfrm>
          <a:prstGeom prst="rect">
            <a:avLst/>
          </a:prstGeom>
        </p:spPr>
        <p:txBody>
          <a:bodyPr wrap="square">
            <a:spAutoFit/>
          </a:bodyPr>
          <a:lstStyle/>
          <a:p>
            <a:pPr lvl="0">
              <a:lnSpc>
                <a:spcPct val="80000"/>
              </a:lnSpc>
              <a:buSzPct val="100000"/>
            </a:pPr>
            <a:r>
              <a:rPr lang="en-US" sz="1600">
                <a:solidFill>
                  <a:srgbClr val="000000"/>
                </a:solidFill>
                <a:latin typeface="Geneva"/>
                <a:cs typeface="Geneva"/>
              </a:rPr>
              <a:t> </a:t>
            </a:r>
          </a:p>
          <a:p>
            <a:pPr>
              <a:lnSpc>
                <a:spcPct val="80000"/>
              </a:lnSpc>
              <a:buSzPct val="100000"/>
            </a:pPr>
            <a:r>
              <a:rPr lang="en-US" sz="1600">
                <a:solidFill>
                  <a:srgbClr val="000000"/>
                </a:solidFill>
                <a:latin typeface="Geneva"/>
                <a:cs typeface="Geneva"/>
              </a:rPr>
              <a:t>Compétence </a:t>
            </a:r>
            <a:r>
              <a:rPr lang="en-US" sz="1600" b="1">
                <a:solidFill>
                  <a:srgbClr val="000000"/>
                </a:solidFill>
                <a:latin typeface="Geneva"/>
                <a:cs typeface="Geneva"/>
              </a:rPr>
              <a:t>numérique</a:t>
            </a:r>
            <a:r>
              <a:rPr lang="en-US" sz="1600">
                <a:solidFill>
                  <a:srgbClr val="000000"/>
                </a:solidFill>
                <a:latin typeface="Geneva"/>
                <a:cs typeface="Geneva"/>
              </a:rPr>
              <a:t> transverse, simulations hautes performances</a:t>
            </a:r>
          </a:p>
          <a:p>
            <a:pPr>
              <a:lnSpc>
                <a:spcPct val="80000"/>
              </a:lnSpc>
              <a:buSzPct val="100000"/>
            </a:pPr>
            <a:endParaRPr lang="en-US" sz="1600">
              <a:solidFill>
                <a:srgbClr val="000000"/>
              </a:solidFill>
              <a:latin typeface="Geneva"/>
              <a:cs typeface="Geneva"/>
            </a:endParaRPr>
          </a:p>
          <a:p>
            <a:pPr>
              <a:lnSpc>
                <a:spcPct val="80000"/>
              </a:lnSpc>
              <a:buSzPct val="100000"/>
            </a:pPr>
            <a:r>
              <a:rPr lang="en-US" sz="1600">
                <a:solidFill>
                  <a:srgbClr val="000000"/>
                </a:solidFill>
                <a:latin typeface="Geneva"/>
                <a:cs typeface="Geneva"/>
              </a:rPr>
              <a:t>Modélisation d’</a:t>
            </a:r>
            <a:r>
              <a:rPr lang="en-US" sz="1600" b="1">
                <a:solidFill>
                  <a:srgbClr val="000000"/>
                </a:solidFill>
                <a:latin typeface="Geneva"/>
                <a:cs typeface="Geneva"/>
              </a:rPr>
              <a:t>objets compacts en interaction avec leur environnement</a:t>
            </a:r>
          </a:p>
          <a:p>
            <a:pPr>
              <a:lnSpc>
                <a:spcPct val="80000"/>
              </a:lnSpc>
              <a:buSzPct val="100000"/>
            </a:pPr>
            <a:r>
              <a:rPr lang="en-US" sz="1600">
                <a:solidFill>
                  <a:srgbClr val="000000"/>
                </a:solidFill>
                <a:latin typeface="Geneva"/>
                <a:cs typeface="Geneva"/>
              </a:rPr>
              <a:t> </a:t>
            </a:r>
          </a:p>
          <a:p>
            <a:pPr lvl="0">
              <a:lnSpc>
                <a:spcPct val="80000"/>
              </a:lnSpc>
              <a:buSzPct val="100000"/>
            </a:pPr>
            <a:r>
              <a:rPr lang="en-US" sz="1600" u="sng">
                <a:solidFill>
                  <a:srgbClr val="000000"/>
                </a:solidFill>
                <a:latin typeface="Geneva"/>
                <a:cs typeface="Geneva"/>
              </a:rPr>
              <a:t>Mots-clés :</a:t>
            </a:r>
            <a:r>
              <a:rPr lang="en-US" sz="1600">
                <a:solidFill>
                  <a:srgbClr val="000000"/>
                </a:solidFill>
                <a:latin typeface="Geneva"/>
                <a:cs typeface="Geneva"/>
              </a:rPr>
              <a:t> objets compacts, accrétion, systèmes binaires, vents</a:t>
            </a:r>
          </a:p>
        </p:txBody>
      </p:sp>
      <p:sp>
        <p:nvSpPr>
          <p:cNvPr id="18" name="Rectangle 17"/>
          <p:cNvSpPr/>
          <p:nvPr/>
        </p:nvSpPr>
        <p:spPr>
          <a:xfrm>
            <a:off x="7543180" y="750847"/>
            <a:ext cx="1539668" cy="1680460"/>
          </a:xfrm>
          <a:prstGeom prst="rect">
            <a:avLst/>
          </a:prstGeom>
        </p:spPr>
        <p:txBody>
          <a:bodyPr wrap="square">
            <a:spAutoFit/>
          </a:bodyPr>
          <a:lstStyle/>
          <a:p>
            <a:pPr lvl="0">
              <a:lnSpc>
                <a:spcPct val="130000"/>
              </a:lnSpc>
              <a:buSzPct val="100000"/>
            </a:pPr>
            <a:r>
              <a:rPr lang="en-US" sz="1600" b="1">
                <a:solidFill>
                  <a:srgbClr val="000000"/>
                </a:solidFill>
                <a:latin typeface="Geneva"/>
                <a:cs typeface="Geneva"/>
              </a:rPr>
              <a:t>11</a:t>
            </a:r>
            <a:r>
              <a:rPr lang="en-US" sz="1600">
                <a:solidFill>
                  <a:srgbClr val="000000"/>
                </a:solidFill>
                <a:latin typeface="Geneva"/>
                <a:cs typeface="Geneva"/>
              </a:rPr>
              <a:t> papiers</a:t>
            </a:r>
          </a:p>
          <a:p>
            <a:pPr lvl="0">
              <a:lnSpc>
                <a:spcPct val="130000"/>
              </a:lnSpc>
              <a:buSzPct val="100000"/>
            </a:pPr>
            <a:r>
              <a:rPr lang="en-US" sz="1600" b="1" dirty="0">
                <a:solidFill>
                  <a:srgbClr val="000000"/>
                </a:solidFill>
                <a:latin typeface="Geneva"/>
                <a:cs typeface="Geneva"/>
              </a:rPr>
              <a:t>5</a:t>
            </a:r>
            <a:r>
              <a:rPr lang="en-US" sz="1600" dirty="0">
                <a:solidFill>
                  <a:srgbClr val="000000"/>
                </a:solidFill>
                <a:latin typeface="Geneva"/>
                <a:cs typeface="Geneva"/>
              </a:rPr>
              <a:t> 1er auteur</a:t>
            </a:r>
          </a:p>
          <a:p>
            <a:pPr lvl="0">
              <a:lnSpc>
                <a:spcPct val="130000"/>
              </a:lnSpc>
              <a:buSzPct val="100000"/>
            </a:pPr>
            <a:r>
              <a:rPr lang="en-US" sz="1600" b="1" dirty="0">
                <a:latin typeface="Geneva"/>
                <a:cs typeface="Geneva"/>
              </a:rPr>
              <a:t>323</a:t>
            </a:r>
            <a:r>
              <a:rPr lang="en-US" sz="1600" dirty="0">
                <a:latin typeface="Geneva"/>
                <a:cs typeface="Geneva"/>
              </a:rPr>
              <a:t> citations</a:t>
            </a:r>
          </a:p>
          <a:p>
            <a:pPr lvl="0">
              <a:lnSpc>
                <a:spcPct val="130000"/>
              </a:lnSpc>
              <a:buSzPct val="100000"/>
            </a:pPr>
            <a:r>
              <a:rPr lang="en-US" sz="1600" dirty="0">
                <a:latin typeface="Geneva"/>
                <a:cs typeface="Geneva"/>
              </a:rPr>
              <a:t>h-index : </a:t>
            </a:r>
            <a:r>
              <a:rPr lang="en-US" sz="1600" b="1" dirty="0">
                <a:latin typeface="Geneva"/>
                <a:cs typeface="Geneva"/>
              </a:rPr>
              <a:t>7</a:t>
            </a:r>
          </a:p>
          <a:p>
            <a:pPr lvl="0">
              <a:lnSpc>
                <a:spcPct val="130000"/>
              </a:lnSpc>
              <a:buSzPct val="100000"/>
            </a:pPr>
            <a:r>
              <a:rPr lang="en-US" sz="1600" dirty="0">
                <a:latin typeface="Geneva"/>
                <a:cs typeface="Geneva"/>
              </a:rPr>
              <a:t>i10-index : </a:t>
            </a:r>
            <a:r>
              <a:rPr lang="en-US" sz="1600" b="1" dirty="0">
                <a:latin typeface="Geneva"/>
                <a:cs typeface="Geneva"/>
              </a:rPr>
              <a:t>5 </a:t>
            </a:r>
          </a:p>
        </p:txBody>
      </p:sp>
      <p:cxnSp>
        <p:nvCxnSpPr>
          <p:cNvPr id="20" name="Connecteur droit 19"/>
          <p:cNvCxnSpPr/>
          <p:nvPr/>
        </p:nvCxnSpPr>
        <p:spPr>
          <a:xfrm>
            <a:off x="7545925" y="694107"/>
            <a:ext cx="0" cy="1833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33047" y="4834485"/>
            <a:ext cx="9688285" cy="2144177"/>
          </a:xfrm>
          <a:prstGeom prst="rect">
            <a:avLst/>
          </a:prstGeom>
        </p:spPr>
        <p:txBody>
          <a:bodyPr wrap="square">
            <a:spAutoFit/>
          </a:bodyPr>
          <a:lstStyle/>
          <a:p>
            <a:pPr lvl="0">
              <a:lnSpc>
                <a:spcPct val="140000"/>
              </a:lnSpc>
              <a:buSzPct val="100000"/>
            </a:pP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Formation Sciences de la matière</a:t>
            </a:r>
          </a:p>
          <a:p>
            <a:pPr marL="171450" lvl="0" indent="-171450">
              <a:lnSpc>
                <a:spcPct val="140000"/>
              </a:lnSpc>
              <a:buSzPct val="100000"/>
              <a:buBlip>
                <a:blip r:embed="rId3"/>
              </a:buBlip>
            </a:pPr>
            <a:r>
              <a:rPr lang="en-US" sz="1600">
                <a:solidFill>
                  <a:srgbClr val="000000"/>
                </a:solidFill>
                <a:latin typeface="Geneva"/>
                <a:cs typeface="Geneva"/>
              </a:rPr>
              <a:t> Agrégation</a:t>
            </a:r>
          </a:p>
          <a:p>
            <a:pPr marL="171450" lvl="0" indent="-171450">
              <a:lnSpc>
                <a:spcPct val="140000"/>
              </a:lnSpc>
              <a:buSzPct val="100000"/>
              <a:buBlip>
                <a:blip r:embed="rId3"/>
              </a:buBlip>
            </a:pPr>
            <a:r>
              <a:rPr lang="en-US" sz="1600">
                <a:solidFill>
                  <a:srgbClr val="000000"/>
                </a:solidFill>
                <a:latin typeface="Geneva"/>
                <a:cs typeface="Geneva"/>
              </a:rPr>
              <a:t> Master 2</a:t>
            </a: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
        <p:nvSpPr>
          <p:cNvPr id="22" name="Rectangle 21"/>
          <p:cNvSpPr/>
          <p:nvPr/>
        </p:nvSpPr>
        <p:spPr>
          <a:xfrm>
            <a:off x="191957" y="2739576"/>
            <a:ext cx="9688285" cy="1549142"/>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 / de l’éjecta</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 terme :</a:t>
            </a:r>
            <a:r>
              <a:rPr lang="en-US" sz="1600">
                <a:solidFill>
                  <a:srgbClr val="000000"/>
                </a:solidFill>
                <a:latin typeface="Geneva"/>
                <a:cs typeface="Geneva"/>
              </a:rPr>
              <a:t> accrétion / éjection, nucléosynthèse et émission</a:t>
            </a:r>
          </a:p>
        </p:txBody>
      </p:sp>
      <p:sp>
        <p:nvSpPr>
          <p:cNvPr id="23" name="Rectangle 22"/>
          <p:cNvSpPr/>
          <p:nvPr/>
        </p:nvSpPr>
        <p:spPr>
          <a:xfrm>
            <a:off x="1819406" y="2608920"/>
            <a:ext cx="9688285" cy="420628"/>
          </a:xfrm>
          <a:prstGeom prst="rect">
            <a:avLst/>
          </a:prstGeom>
        </p:spPr>
        <p:txBody>
          <a:bodyPr wrap="square">
            <a:spAutoFit/>
          </a:bodyPr>
          <a:lstStyle/>
          <a:p>
            <a:pPr>
              <a:lnSpc>
                <a:spcPct val="140000"/>
              </a:lnSpc>
              <a:buSzPct val="100000"/>
            </a:pPr>
            <a:r>
              <a:rPr lang="en-US" sz="1600" b="1" dirty="0">
                <a:latin typeface="Geneva"/>
                <a:cs typeface="Geneva"/>
              </a:rPr>
              <a:t>Contreparties électromagnétiques de la coalescence d’objets compacts</a:t>
            </a:r>
            <a:endParaRPr lang="en-US" sz="1600">
              <a:solidFill>
                <a:srgbClr val="000000"/>
              </a:solidFill>
              <a:latin typeface="Geneva"/>
              <a:cs typeface="Geneva"/>
            </a:endParaRPr>
          </a:p>
        </p:txBody>
      </p:sp>
      <p:sp>
        <p:nvSpPr>
          <p:cNvPr id="24" name="Rectangle 23"/>
          <p:cNvSpPr/>
          <p:nvPr/>
        </p:nvSpPr>
        <p:spPr>
          <a:xfrm>
            <a:off x="1850008" y="712864"/>
            <a:ext cx="6919598" cy="584776"/>
          </a:xfrm>
          <a:prstGeom prst="rect">
            <a:avLst/>
          </a:prstGeom>
        </p:spPr>
        <p:txBody>
          <a:bodyPr wrap="square">
            <a:spAutoFit/>
          </a:bodyPr>
          <a:lstStyle/>
          <a:p>
            <a:pPr lvl="0">
              <a:buSzPct val="100000"/>
            </a:pPr>
            <a:r>
              <a:rPr lang="en-US" sz="1600">
                <a:solidFill>
                  <a:srgbClr val="000000"/>
                </a:solidFill>
                <a:latin typeface="Geneva"/>
                <a:cs typeface="Geneva"/>
              </a:rPr>
              <a:t>Thèse soutenue en </a:t>
            </a:r>
            <a:r>
              <a:rPr lang="en-US" sz="1600" b="1">
                <a:solidFill>
                  <a:srgbClr val="000000"/>
                </a:solidFill>
                <a:latin typeface="Geneva"/>
                <a:cs typeface="Geneva"/>
              </a:rPr>
              <a:t>Septembre 2016</a:t>
            </a:r>
          </a:p>
          <a:p>
            <a:pPr lvl="0">
              <a:buSzPct val="100000"/>
            </a:pPr>
            <a:endParaRPr lang="en-US" sz="1600">
              <a:solidFill>
                <a:srgbClr val="000000"/>
              </a:solidFill>
              <a:latin typeface="Geneva"/>
              <a:cs typeface="Geneva"/>
            </a:endParaRPr>
          </a:p>
        </p:txBody>
      </p:sp>
      <p:sp>
        <p:nvSpPr>
          <p:cNvPr id="25" name="Rectangle 24"/>
          <p:cNvSpPr/>
          <p:nvPr/>
        </p:nvSpPr>
        <p:spPr>
          <a:xfrm>
            <a:off x="1880610" y="4721686"/>
            <a:ext cx="6919598" cy="338554"/>
          </a:xfrm>
          <a:prstGeom prst="rect">
            <a:avLst/>
          </a:prstGeom>
        </p:spPr>
        <p:txBody>
          <a:bodyPr wrap="square">
            <a:spAutoFit/>
          </a:bodyPr>
          <a:lstStyle/>
          <a:p>
            <a:pPr lvl="0">
              <a:buSzPct val="100000"/>
            </a:pPr>
            <a:r>
              <a:rPr lang="en-US" sz="1600">
                <a:solidFill>
                  <a:srgbClr val="000000"/>
                </a:solidFill>
                <a:latin typeface="Geneva"/>
                <a:cs typeface="Geneva"/>
              </a:rPr>
              <a:t>Agrégation &amp; qualification, ~300h de cours depuis 6 ans</a:t>
            </a:r>
          </a:p>
        </p:txBody>
      </p:sp>
      <p:sp>
        <p:nvSpPr>
          <p:cNvPr id="27" name="Rectangle 26"/>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bg1">
                    <a:lumMod val="50000"/>
                  </a:schemeClr>
                </a:solidFill>
                <a:latin typeface="Geneva"/>
                <a:cs typeface="Geneva"/>
              </a:rPr>
              <a:t>Projet de recherche	-</a:t>
            </a:r>
            <a:r>
              <a:rPr lang="en-US" sz="1200" b="1" dirty="0" smtClean="0">
                <a:solidFill>
                  <a:schemeClr val="tx1"/>
                </a:solidFill>
                <a:latin typeface="Geneva"/>
                <a:cs typeface="Geneva"/>
              </a:rPr>
              <a:t>	</a:t>
            </a:r>
            <a:r>
              <a:rPr lang="en-US" sz="1200" b="1" dirty="0" smtClean="0">
                <a:solidFill>
                  <a:srgbClr val="7F7F7F"/>
                </a:solidFill>
                <a:latin typeface="Geneva"/>
                <a:cs typeface="Geneva"/>
              </a:rPr>
              <a:t>Insertion	-	</a:t>
            </a:r>
            <a:r>
              <a:rPr lang="en-US" sz="1200" b="1" dirty="0" smtClean="0">
                <a:solidFill>
                  <a:schemeClr val="bg1">
                    <a:lumMod val="50000"/>
                  </a:schemeClr>
                </a:solidFill>
                <a:latin typeface="Geneva"/>
                <a:cs typeface="Geneva"/>
              </a:rPr>
              <a:t>Enseignement</a:t>
            </a:r>
            <a:r>
              <a:rPr lang="en-US" sz="1200" b="1" dirty="0" smtClean="0">
                <a:latin typeface="Geneva"/>
                <a:cs typeface="Geneva"/>
              </a:rPr>
              <a:t>			</a:t>
            </a:r>
            <a:endParaRPr lang="en-US" sz="1200" b="1" dirty="0">
              <a:latin typeface="Geneva"/>
              <a:cs typeface="Geneva"/>
            </a:endParaRPr>
          </a:p>
        </p:txBody>
      </p:sp>
      <p:sp>
        <p:nvSpPr>
          <p:cNvPr id="28" name="Rectangle 27"/>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18 / 18</a:t>
            </a:r>
          </a:p>
        </p:txBody>
      </p:sp>
    </p:spTree>
    <p:extLst>
      <p:ext uri="{BB962C8B-B14F-4D97-AF65-F5344CB8AC3E}">
        <p14:creationId xmlns:p14="http://schemas.microsoft.com/office/powerpoint/2010/main" val="120670449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interaction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Hall-MHD</a:t>
            </a:r>
            <a:endParaRPr lang="en-US" sz="2000" b="1" dirty="0" smtClean="0">
              <a:latin typeface="Geneva"/>
              <a:cs typeface="Geneva"/>
            </a:endParaRPr>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73777" y="840631"/>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Loi d’Ohm</a:t>
            </a:r>
            <a:endParaRPr lang="en-US" sz="1600" b="1" cap="small" dirty="0">
              <a:solidFill>
                <a:srgbClr val="000000"/>
              </a:solidFill>
              <a:latin typeface="Geneva"/>
              <a:cs typeface="Geneva"/>
            </a:endParaRPr>
          </a:p>
        </p:txBody>
      </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 16</a:t>
            </a:r>
          </a:p>
        </p:txBody>
      </p:sp>
      <p:pic>
        <p:nvPicPr>
          <p:cNvPr id="3" name="Image 2" descr="ohm_la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03" y="1495030"/>
            <a:ext cx="4937865" cy="1105735"/>
          </a:xfrm>
          <a:prstGeom prst="rect">
            <a:avLst/>
          </a:prstGeom>
        </p:spPr>
      </p:pic>
      <p:pic>
        <p:nvPicPr>
          <p:cNvPr id="4" name="Image 3" descr="eta_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013" y="1875494"/>
            <a:ext cx="1598996" cy="314985"/>
          </a:xfrm>
          <a:prstGeom prst="rect">
            <a:avLst/>
          </a:prstGeom>
        </p:spPr>
      </p:pic>
      <p:sp>
        <p:nvSpPr>
          <p:cNvPr id="42" name="Rectangle 41"/>
          <p:cNvSpPr/>
          <p:nvPr/>
        </p:nvSpPr>
        <p:spPr>
          <a:xfrm>
            <a:off x="6050434" y="1812360"/>
            <a:ext cx="670579" cy="415498"/>
          </a:xfrm>
          <a:prstGeom prst="rect">
            <a:avLst/>
          </a:prstGeom>
        </p:spPr>
        <p:txBody>
          <a:bodyPr wrap="square">
            <a:spAutoFit/>
          </a:bodyPr>
          <a:lstStyle/>
          <a:p>
            <a:pPr lvl="0">
              <a:lnSpc>
                <a:spcPct val="120000"/>
              </a:lnSpc>
              <a:buSzPct val="100000"/>
            </a:pPr>
            <a:r>
              <a:rPr lang="en-US">
                <a:solidFill>
                  <a:srgbClr val="000000"/>
                </a:solidFill>
                <a:latin typeface="Geneva"/>
                <a:cs typeface="Geneva"/>
              </a:rPr>
              <a:t>où</a:t>
            </a:r>
            <a:endParaRPr lang="en-US">
              <a:solidFill>
                <a:srgbClr val="000000"/>
              </a:solidFill>
              <a:latin typeface="Geneva"/>
              <a:cs typeface="Geneva"/>
            </a:endParaRPr>
          </a:p>
        </p:txBody>
      </p:sp>
      <p:pic>
        <p:nvPicPr>
          <p:cNvPr id="5" name="Image 4" descr="induction_equ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03" y="3484455"/>
            <a:ext cx="8320009" cy="1033763"/>
          </a:xfrm>
          <a:prstGeom prst="rect">
            <a:avLst/>
          </a:prstGeom>
        </p:spPr>
      </p:pic>
      <p:sp>
        <p:nvSpPr>
          <p:cNvPr id="43" name="Rounded Rectangle 39"/>
          <p:cNvSpPr/>
          <p:nvPr/>
        </p:nvSpPr>
        <p:spPr>
          <a:xfrm>
            <a:off x="173777" y="2878114"/>
            <a:ext cx="2407094"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Équation d’induction</a:t>
            </a:r>
          </a:p>
        </p:txBody>
      </p:sp>
      <p:sp>
        <p:nvSpPr>
          <p:cNvPr id="44" name="Rectangle 43"/>
          <p:cNvSpPr/>
          <p:nvPr/>
        </p:nvSpPr>
        <p:spPr>
          <a:xfrm>
            <a:off x="173777" y="5190286"/>
            <a:ext cx="5381355" cy="629916"/>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Validation</a:t>
            </a:r>
          </a:p>
          <a:p>
            <a:pPr marL="171450" lvl="0" indent="-171450">
              <a:lnSpc>
                <a:spcPct val="110000"/>
              </a:lnSpc>
              <a:buSzPct val="100000"/>
              <a:buBlip>
                <a:blip r:embed="rId6"/>
              </a:buBlip>
            </a:pPr>
            <a:r>
              <a:rPr lang="en-US" sz="1600">
                <a:solidFill>
                  <a:srgbClr val="000000"/>
                </a:solidFill>
                <a:latin typeface="Geneva"/>
                <a:cs typeface="Geneva"/>
              </a:rPr>
              <a:t> </a:t>
            </a:r>
            <a:r>
              <a:rPr lang="en-US" sz="1600">
                <a:solidFill>
                  <a:srgbClr val="000000"/>
                </a:solidFill>
                <a:latin typeface="Geneva"/>
                <a:cs typeface="Geneva"/>
              </a:rPr>
              <a:t>ondes d’Aflven-whistler circulaires</a:t>
            </a:r>
          </a:p>
        </p:txBody>
      </p:sp>
      <p:sp>
        <p:nvSpPr>
          <p:cNvPr id="45" name="Rectangle 44"/>
          <p:cNvSpPr/>
          <p:nvPr/>
        </p:nvSpPr>
        <p:spPr>
          <a:xfrm>
            <a:off x="8295008" y="682516"/>
            <a:ext cx="985848" cy="261610"/>
          </a:xfrm>
          <a:prstGeom prst="rect">
            <a:avLst/>
          </a:prstGeom>
        </p:spPr>
        <p:txBody>
          <a:bodyPr wrap="square">
            <a:spAutoFit/>
          </a:bodyPr>
          <a:lstStyle/>
          <a:p>
            <a:pPr lvl="0">
              <a:buSzPct val="100000"/>
            </a:pPr>
            <a:r>
              <a:rPr lang="en-US" sz="1100" i="1">
                <a:latin typeface="Geneva"/>
                <a:cs typeface="Geneva"/>
              </a:rPr>
              <a:t>Porth+14</a:t>
            </a:r>
          </a:p>
        </p:txBody>
      </p:sp>
    </p:spTree>
    <p:extLst>
      <p:ext uri="{BB962C8B-B14F-4D97-AF65-F5344CB8AC3E}">
        <p14:creationId xmlns:p14="http://schemas.microsoft.com/office/powerpoint/2010/main" val="34749492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248660995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5795415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5" name="Image 4" descr="logo_athen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0003" y="5780672"/>
            <a:ext cx="2156766" cy="522283"/>
          </a:xfrm>
          <a:prstGeom prst="rect">
            <a:avLst/>
          </a:prstGeom>
        </p:spPr>
      </p:pic>
      <p:sp>
        <p:nvSpPr>
          <p:cNvPr id="18" name="Rectangle 17"/>
          <p:cNvSpPr/>
          <p:nvPr/>
        </p:nvSpPr>
        <p:spPr>
          <a:xfrm>
            <a:off x="4847167" y="792985"/>
            <a:ext cx="4310794" cy="1646092"/>
          </a:xfrm>
          <a:prstGeom prst="rect">
            <a:avLst/>
          </a:prstGeom>
        </p:spPr>
        <p:txBody>
          <a:bodyPr wrap="square">
            <a:spAutoFit/>
          </a:bodyPr>
          <a:lstStyle/>
          <a:p>
            <a:pPr>
              <a:lnSpc>
                <a:spcPct val="110000"/>
              </a:lnSpc>
            </a:pPr>
            <a:r>
              <a:rPr lang="en-US" sz="1400" dirty="0" smtClean="0">
                <a:solidFill>
                  <a:srgbClr val="000000"/>
                </a:solidFill>
                <a:latin typeface="Geneva"/>
                <a:cs typeface="Geneva"/>
              </a:rPr>
              <a:t>Phase ~ 0.25</a:t>
            </a:r>
            <a:endParaRPr lang="en-US" sz="1400" dirty="0">
              <a:solidFill>
                <a:srgbClr val="000000"/>
              </a:solidFill>
              <a:latin typeface="Geneva"/>
              <a:cs typeface="Geneva"/>
            </a:endParaRPr>
          </a:p>
          <a:p>
            <a:pPr marL="171450" lvl="0" indent="-171450">
              <a:lnSpc>
                <a:spcPct val="110000"/>
              </a:lnSpc>
              <a:buSzPct val="100000"/>
              <a:buBlip>
                <a:blip r:embed="rId5"/>
              </a:buBlip>
            </a:pPr>
            <a:r>
              <a:rPr lang="en-US" sz="1400" dirty="0">
                <a:solidFill>
                  <a:srgbClr val="000000"/>
                </a:solidFill>
                <a:latin typeface="Geneva"/>
                <a:cs typeface="Geneva"/>
              </a:rPr>
              <a:t> no tail in the L.O.S </a:t>
            </a:r>
            <a:endParaRPr lang="en-US" sz="1400" dirty="0" smtClean="0">
              <a:solidFill>
                <a:srgbClr val="000000"/>
              </a:solidFill>
              <a:latin typeface="Geneva"/>
              <a:cs typeface="Geneva"/>
            </a:endParaRPr>
          </a:p>
          <a:p>
            <a:pPr lvl="0">
              <a:lnSpc>
                <a:spcPct val="110000"/>
              </a:lnSpc>
              <a:buSzPct val="100000"/>
            </a:pPr>
            <a:endParaRPr lang="en-US" sz="800" b="1" dirty="0">
              <a:solidFill>
                <a:srgbClr val="000000"/>
              </a:solidFill>
              <a:latin typeface="Geneva"/>
              <a:cs typeface="Geneva"/>
            </a:endParaRPr>
          </a:p>
          <a:p>
            <a:pPr>
              <a:lnSpc>
                <a:spcPct val="110000"/>
              </a:lnSpc>
            </a:pPr>
            <a:r>
              <a:rPr lang="en-US" sz="1400" dirty="0">
                <a:solidFill>
                  <a:srgbClr val="000000"/>
                </a:solidFill>
                <a:latin typeface="Geneva"/>
                <a:cs typeface="Geneva"/>
              </a:rPr>
              <a:t>Hardness enhanced</a:t>
            </a:r>
          </a:p>
          <a:p>
            <a:pPr marL="171450" lvl="0" indent="-171450">
              <a:lnSpc>
                <a:spcPct val="110000"/>
              </a:lnSpc>
              <a:buSzPct val="100000"/>
              <a:buBlip>
                <a:blip r:embed="rId5"/>
              </a:buBlip>
            </a:pPr>
            <a:r>
              <a:rPr lang="en-US" sz="1400" dirty="0">
                <a:solidFill>
                  <a:srgbClr val="000000"/>
                </a:solidFill>
                <a:latin typeface="Geneva"/>
                <a:cs typeface="Geneva"/>
              </a:rPr>
              <a:t> not from source</a:t>
            </a:r>
          </a:p>
          <a:p>
            <a:pPr marL="171450" lvl="0" indent="-171450">
              <a:lnSpc>
                <a:spcPct val="110000"/>
              </a:lnSpc>
              <a:buSzPct val="100000"/>
              <a:buBlip>
                <a:blip r:embed="rId5"/>
              </a:buBlip>
            </a:pPr>
            <a:r>
              <a:rPr lang="en-US" sz="1400" dirty="0">
                <a:solidFill>
                  <a:srgbClr val="000000"/>
                </a:solidFill>
                <a:latin typeface="Geneva"/>
                <a:cs typeface="Geneva"/>
              </a:rPr>
              <a:t> increase in N</a:t>
            </a:r>
            <a:r>
              <a:rPr lang="en-US" sz="1400" baseline="-25000" dirty="0">
                <a:solidFill>
                  <a:srgbClr val="000000"/>
                </a:solidFill>
                <a:latin typeface="Geneva"/>
                <a:cs typeface="Geneva"/>
              </a:rPr>
              <a:t>H</a:t>
            </a:r>
            <a:r>
              <a:rPr lang="en-US" sz="1400" dirty="0">
                <a:solidFill>
                  <a:srgbClr val="000000"/>
                </a:solidFill>
                <a:latin typeface="Geneva"/>
                <a:cs typeface="Geneva"/>
              </a:rPr>
              <a:t> (x7)</a:t>
            </a:r>
          </a:p>
          <a:p>
            <a:pPr marL="171450" lvl="0" indent="-171450">
              <a:lnSpc>
                <a:spcPct val="110000"/>
              </a:lnSpc>
              <a:buSzPct val="100000"/>
              <a:buBlip>
                <a:blip r:embed="rId5"/>
              </a:buBlip>
            </a:pPr>
            <a:r>
              <a:rPr lang="en-US" sz="1400" dirty="0">
                <a:solidFill>
                  <a:srgbClr val="000000"/>
                </a:solidFill>
                <a:latin typeface="Geneva"/>
                <a:cs typeface="Geneva"/>
              </a:rPr>
              <a:t> 1h long</a:t>
            </a:r>
          </a:p>
        </p:txBody>
      </p:sp>
      <p:sp>
        <p:nvSpPr>
          <p:cNvPr id="20" name="Rectangle 19"/>
          <p:cNvSpPr/>
          <p:nvPr/>
        </p:nvSpPr>
        <p:spPr>
          <a:xfrm>
            <a:off x="3859549" y="4935914"/>
            <a:ext cx="2527958" cy="1367041"/>
          </a:xfrm>
          <a:prstGeom prst="rect">
            <a:avLst/>
          </a:prstGeom>
        </p:spPr>
        <p:txBody>
          <a:bodyPr wrap="square">
            <a:spAutoFit/>
          </a:bodyPr>
          <a:lstStyle/>
          <a:p>
            <a:pPr>
              <a:lnSpc>
                <a:spcPct val="150000"/>
              </a:lnSpc>
            </a:pPr>
            <a:r>
              <a:rPr lang="en-US" sz="1400" dirty="0" smtClean="0">
                <a:solidFill>
                  <a:srgbClr val="000000"/>
                </a:solidFill>
                <a:latin typeface="Geneva"/>
                <a:cs typeface="Geneva"/>
              </a:rPr>
              <a:t>Due to clump event?</a:t>
            </a:r>
            <a:endParaRPr lang="en-US" sz="1400" dirty="0">
              <a:solidFill>
                <a:srgbClr val="000000"/>
              </a:solidFill>
              <a:latin typeface="Geneva"/>
              <a:cs typeface="Geneva"/>
            </a:endParaRPr>
          </a:p>
          <a:p>
            <a:pPr marL="171450" lvl="0" indent="-171450">
              <a:lnSpc>
                <a:spcPct val="150000"/>
              </a:lnSpc>
              <a:buSzPct val="100000"/>
              <a:buBlip>
                <a:blip r:embed="rId5"/>
              </a:buBlip>
            </a:pPr>
            <a:r>
              <a:rPr lang="en-US" sz="1400" dirty="0">
                <a:solidFill>
                  <a:srgbClr val="000000"/>
                </a:solidFill>
                <a:latin typeface="Geneva"/>
                <a:cs typeface="Geneva"/>
              </a:rPr>
              <a:t> too small (1% of R</a:t>
            </a:r>
            <a:r>
              <a:rPr lang="en-US" sz="1400" baseline="-25000" dirty="0">
                <a:solidFill>
                  <a:srgbClr val="000000"/>
                </a:solidFill>
                <a:latin typeface="Geneva"/>
                <a:cs typeface="Geneva"/>
              </a:rPr>
              <a:t>star</a:t>
            </a:r>
            <a:r>
              <a:rPr lang="en-US" sz="1400" dirty="0">
                <a:solidFill>
                  <a:srgbClr val="000000"/>
                </a:solidFill>
                <a:latin typeface="Geneva"/>
                <a:cs typeface="Geneva"/>
              </a:rPr>
              <a:t>)</a:t>
            </a:r>
          </a:p>
          <a:p>
            <a:pPr marL="171450" lvl="0" indent="-171450">
              <a:lnSpc>
                <a:spcPct val="150000"/>
              </a:lnSpc>
              <a:buSzPct val="100000"/>
              <a:buBlip>
                <a:blip r:embed="rId5"/>
              </a:buBlip>
            </a:pPr>
            <a:r>
              <a:rPr lang="en-US" sz="1400" dirty="0">
                <a:solidFill>
                  <a:srgbClr val="000000"/>
                </a:solidFill>
                <a:latin typeface="Geneva"/>
                <a:cs typeface="Geneva"/>
              </a:rPr>
              <a:t> too packed</a:t>
            </a:r>
          </a:p>
          <a:p>
            <a:pPr marL="171450" indent="-171450">
              <a:lnSpc>
                <a:spcPct val="150000"/>
              </a:lnSpc>
              <a:buSzPct val="100000"/>
              <a:buBlip>
                <a:blip r:embed="rId5"/>
              </a:buBlip>
            </a:pPr>
            <a:r>
              <a:rPr lang="en-US" sz="1400" dirty="0">
                <a:solidFill>
                  <a:srgbClr val="000000"/>
                </a:solidFill>
                <a:latin typeface="Geneva"/>
                <a:cs typeface="Geneva"/>
              </a:rPr>
              <a:t> </a:t>
            </a:r>
            <a:r>
              <a:rPr lang="en-US" sz="1400" b="1" dirty="0">
                <a:solidFill>
                  <a:srgbClr val="000000"/>
                </a:solidFill>
                <a:latin typeface="Geneva"/>
                <a:cs typeface="Geneva"/>
              </a:rPr>
              <a:t>too fast (~1,000km/s)</a:t>
            </a:r>
          </a:p>
        </p:txBody>
      </p:sp>
      <p:grpSp>
        <p:nvGrpSpPr>
          <p:cNvPr id="8" name="Grouper 7"/>
          <p:cNvGrpSpPr/>
          <p:nvPr/>
        </p:nvGrpSpPr>
        <p:grpSpPr>
          <a:xfrm>
            <a:off x="4103739" y="2231445"/>
            <a:ext cx="4842388" cy="2468058"/>
            <a:chOff x="4103739" y="2062109"/>
            <a:chExt cx="4842388" cy="2468058"/>
          </a:xfrm>
        </p:grpSpPr>
        <p:pic>
          <p:nvPicPr>
            <p:cNvPr id="7" name="Image 6" descr="vici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3739" y="2625857"/>
              <a:ext cx="4842388" cy="1904310"/>
            </a:xfrm>
            <a:prstGeom prst="rect">
              <a:avLst/>
            </a:prstGeom>
            <a:ln>
              <a:noFill/>
            </a:ln>
            <a:effectLst>
              <a:outerShdw blurRad="190500" algn="tl" rotWithShape="0">
                <a:srgbClr val="000000">
                  <a:alpha val="70000"/>
                </a:srgbClr>
              </a:outerShdw>
            </a:effectLst>
          </p:spPr>
        </p:pic>
        <p:sp>
          <p:nvSpPr>
            <p:cNvPr id="22" name="Rectangle 21"/>
            <p:cNvSpPr/>
            <p:nvPr/>
          </p:nvSpPr>
          <p:spPr>
            <a:xfrm>
              <a:off x="7920405" y="206210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3" name="Right Brace 19"/>
            <p:cNvSpPr/>
            <p:nvPr/>
          </p:nvSpPr>
          <p:spPr>
            <a:xfrm rot="16200000">
              <a:off x="8226694" y="2079959"/>
              <a:ext cx="118871" cy="8229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6930248" y="206545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6" name="Right Brace 19"/>
            <p:cNvSpPr/>
            <p:nvPr/>
          </p:nvSpPr>
          <p:spPr>
            <a:xfrm rot="16200000">
              <a:off x="7239965" y="2311909"/>
              <a:ext cx="118871" cy="3657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
        <p:nvSpPr>
          <p:cNvPr id="18" name="Rectangle 17"/>
          <p:cNvSpPr/>
          <p:nvPr/>
        </p:nvSpPr>
        <p:spPr>
          <a:xfrm>
            <a:off x="6630003" y="729484"/>
            <a:ext cx="2527958" cy="1508105"/>
          </a:xfrm>
          <a:prstGeom prst="rect">
            <a:avLst/>
          </a:prstGeom>
        </p:spPr>
        <p:txBody>
          <a:bodyPr wrap="square">
            <a:spAutoFit/>
          </a:bodyPr>
          <a:lstStyle/>
          <a:p>
            <a:r>
              <a:rPr lang="en-US" sz="1400" dirty="0" smtClean="0">
                <a:solidFill>
                  <a:srgbClr val="000000"/>
                </a:solidFill>
                <a:latin typeface="Geneva"/>
                <a:cs typeface="Geneva"/>
              </a:rPr>
              <a:t>Phase ~ 0.25</a:t>
            </a:r>
            <a:endParaRPr lang="en-US" sz="1400" dirty="0">
              <a:solidFill>
                <a:srgbClr val="000000"/>
              </a:solidFill>
              <a:latin typeface="Geneva"/>
              <a:cs typeface="Geneva"/>
            </a:endParaRPr>
          </a:p>
          <a:p>
            <a:pPr marL="171450" lvl="0" indent="-171450">
              <a:buSzPct val="100000"/>
              <a:buBlip>
                <a:blip r:embed="rId5"/>
              </a:buBlip>
            </a:pPr>
            <a:r>
              <a:rPr lang="en-US" sz="1400" dirty="0">
                <a:solidFill>
                  <a:srgbClr val="000000"/>
                </a:solidFill>
                <a:latin typeface="Geneva"/>
                <a:cs typeface="Geneva"/>
              </a:rPr>
              <a:t> no tail in the L.O.S </a:t>
            </a:r>
            <a:endParaRPr lang="en-US" sz="1400" dirty="0" smtClean="0">
              <a:solidFill>
                <a:srgbClr val="000000"/>
              </a:solidFill>
              <a:latin typeface="Geneva"/>
              <a:cs typeface="Geneva"/>
            </a:endParaRPr>
          </a:p>
          <a:p>
            <a:pPr lvl="0">
              <a:buSzPct val="100000"/>
            </a:pPr>
            <a:endParaRPr lang="en-US" sz="800" b="1" dirty="0">
              <a:solidFill>
                <a:srgbClr val="000000"/>
              </a:solidFill>
              <a:latin typeface="Geneva"/>
              <a:cs typeface="Geneva"/>
            </a:endParaRPr>
          </a:p>
          <a:p>
            <a:r>
              <a:rPr lang="en-US" sz="1400" dirty="0">
                <a:solidFill>
                  <a:srgbClr val="000000"/>
                </a:solidFill>
                <a:latin typeface="Geneva"/>
                <a:cs typeface="Geneva"/>
              </a:rPr>
              <a:t>Hardness enhanced</a:t>
            </a:r>
          </a:p>
          <a:p>
            <a:pPr marL="171450" lvl="0" indent="-171450">
              <a:buSzPct val="100000"/>
              <a:buBlip>
                <a:blip r:embed="rId5"/>
              </a:buBlip>
            </a:pPr>
            <a:r>
              <a:rPr lang="en-US" sz="1400" dirty="0">
                <a:solidFill>
                  <a:srgbClr val="000000"/>
                </a:solidFill>
                <a:latin typeface="Geneva"/>
                <a:cs typeface="Geneva"/>
              </a:rPr>
              <a:t> not from source</a:t>
            </a:r>
          </a:p>
          <a:p>
            <a:pPr marL="171450" lvl="0" indent="-171450">
              <a:buSzPct val="100000"/>
              <a:buBlip>
                <a:blip r:embed="rId5"/>
              </a:buBlip>
            </a:pPr>
            <a:r>
              <a:rPr lang="en-US" sz="1400" dirty="0">
                <a:solidFill>
                  <a:srgbClr val="000000"/>
                </a:solidFill>
                <a:latin typeface="Geneva"/>
                <a:cs typeface="Geneva"/>
              </a:rPr>
              <a:t> increase in N</a:t>
            </a:r>
            <a:r>
              <a:rPr lang="en-US" sz="1400" baseline="-25000" dirty="0">
                <a:solidFill>
                  <a:srgbClr val="000000"/>
                </a:solidFill>
                <a:latin typeface="Geneva"/>
                <a:cs typeface="Geneva"/>
              </a:rPr>
              <a:t>H</a:t>
            </a:r>
            <a:r>
              <a:rPr lang="en-US" sz="1400" dirty="0">
                <a:solidFill>
                  <a:srgbClr val="000000"/>
                </a:solidFill>
                <a:latin typeface="Geneva"/>
                <a:cs typeface="Geneva"/>
              </a:rPr>
              <a:t> (x7)</a:t>
            </a:r>
          </a:p>
          <a:p>
            <a:pPr marL="171450" lvl="0" indent="-171450">
              <a:buSzPct val="100000"/>
              <a:buBlip>
                <a:blip r:embed="rId5"/>
              </a:buBlip>
            </a:pPr>
            <a:r>
              <a:rPr lang="en-US" sz="1400" dirty="0">
                <a:solidFill>
                  <a:srgbClr val="000000"/>
                </a:solidFill>
                <a:latin typeface="Geneva"/>
                <a:cs typeface="Geneva"/>
              </a:rPr>
              <a:t> 1h long</a:t>
            </a:r>
          </a:p>
        </p:txBody>
      </p:sp>
      <p:sp>
        <p:nvSpPr>
          <p:cNvPr id="20" name="Rectangle 19"/>
          <p:cNvSpPr/>
          <p:nvPr/>
        </p:nvSpPr>
        <p:spPr>
          <a:xfrm>
            <a:off x="3859549" y="4935914"/>
            <a:ext cx="2527958" cy="1367041"/>
          </a:xfrm>
          <a:prstGeom prst="rect">
            <a:avLst/>
          </a:prstGeom>
        </p:spPr>
        <p:txBody>
          <a:bodyPr wrap="square">
            <a:spAutoFit/>
          </a:bodyPr>
          <a:lstStyle/>
          <a:p>
            <a:pPr>
              <a:lnSpc>
                <a:spcPct val="150000"/>
              </a:lnSpc>
            </a:pPr>
            <a:r>
              <a:rPr lang="en-US" sz="1400" dirty="0" smtClean="0">
                <a:solidFill>
                  <a:srgbClr val="000000"/>
                </a:solidFill>
                <a:latin typeface="Geneva"/>
                <a:cs typeface="Geneva"/>
              </a:rPr>
              <a:t>Due to clump event?</a:t>
            </a:r>
            <a:endParaRPr lang="en-US" sz="1400" dirty="0">
              <a:solidFill>
                <a:srgbClr val="000000"/>
              </a:solidFill>
              <a:latin typeface="Geneva"/>
              <a:cs typeface="Geneva"/>
            </a:endParaRPr>
          </a:p>
          <a:p>
            <a:pPr marL="171450" lvl="0" indent="-171450">
              <a:lnSpc>
                <a:spcPct val="150000"/>
              </a:lnSpc>
              <a:buSzPct val="100000"/>
              <a:buBlip>
                <a:blip r:embed="rId5"/>
              </a:buBlip>
            </a:pPr>
            <a:r>
              <a:rPr lang="en-US" sz="1400" dirty="0">
                <a:solidFill>
                  <a:srgbClr val="000000"/>
                </a:solidFill>
                <a:latin typeface="Geneva"/>
                <a:cs typeface="Geneva"/>
              </a:rPr>
              <a:t> too small (1% of R</a:t>
            </a:r>
            <a:r>
              <a:rPr lang="en-US" sz="1400" baseline="-25000" dirty="0">
                <a:solidFill>
                  <a:srgbClr val="000000"/>
                </a:solidFill>
                <a:latin typeface="Geneva"/>
                <a:cs typeface="Geneva"/>
              </a:rPr>
              <a:t>star</a:t>
            </a:r>
            <a:r>
              <a:rPr lang="en-US" sz="1400" dirty="0">
                <a:solidFill>
                  <a:srgbClr val="000000"/>
                </a:solidFill>
                <a:latin typeface="Geneva"/>
                <a:cs typeface="Geneva"/>
              </a:rPr>
              <a:t>)</a:t>
            </a:r>
          </a:p>
          <a:p>
            <a:pPr marL="171450" lvl="0" indent="-171450">
              <a:lnSpc>
                <a:spcPct val="150000"/>
              </a:lnSpc>
              <a:buSzPct val="100000"/>
              <a:buBlip>
                <a:blip r:embed="rId5"/>
              </a:buBlip>
            </a:pPr>
            <a:r>
              <a:rPr lang="en-US" sz="1400" dirty="0">
                <a:solidFill>
                  <a:srgbClr val="000000"/>
                </a:solidFill>
                <a:latin typeface="Geneva"/>
                <a:cs typeface="Geneva"/>
              </a:rPr>
              <a:t> too packed</a:t>
            </a:r>
          </a:p>
          <a:p>
            <a:pPr marL="171450" indent="-171450">
              <a:lnSpc>
                <a:spcPct val="150000"/>
              </a:lnSpc>
              <a:buSzPct val="100000"/>
              <a:buBlip>
                <a:blip r:embed="rId5"/>
              </a:buBlip>
            </a:pPr>
            <a:r>
              <a:rPr lang="en-US" sz="1400" dirty="0">
                <a:solidFill>
                  <a:srgbClr val="000000"/>
                </a:solidFill>
                <a:latin typeface="Geneva"/>
                <a:cs typeface="Geneva"/>
              </a:rPr>
              <a:t> </a:t>
            </a:r>
            <a:r>
              <a:rPr lang="en-US" sz="1400" b="1" dirty="0">
                <a:solidFill>
                  <a:srgbClr val="000000"/>
                </a:solidFill>
                <a:latin typeface="Geneva"/>
                <a:cs typeface="Geneva"/>
              </a:rPr>
              <a:t>too fast (~1,000km/s)</a:t>
            </a:r>
          </a:p>
        </p:txBody>
      </p:sp>
      <p:grpSp>
        <p:nvGrpSpPr>
          <p:cNvPr id="8" name="Grouper 7"/>
          <p:cNvGrpSpPr/>
          <p:nvPr/>
        </p:nvGrpSpPr>
        <p:grpSpPr>
          <a:xfrm>
            <a:off x="4103739" y="2231445"/>
            <a:ext cx="4842388" cy="2468058"/>
            <a:chOff x="4103739" y="2062109"/>
            <a:chExt cx="4842388" cy="2468058"/>
          </a:xfrm>
        </p:grpSpPr>
        <p:pic>
          <p:nvPicPr>
            <p:cNvPr id="7" name="Image 6" descr="vici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3739" y="2625857"/>
              <a:ext cx="4842388" cy="1904310"/>
            </a:xfrm>
            <a:prstGeom prst="rect">
              <a:avLst/>
            </a:prstGeom>
            <a:ln>
              <a:noFill/>
            </a:ln>
            <a:effectLst>
              <a:outerShdw blurRad="190500" algn="tl" rotWithShape="0">
                <a:srgbClr val="000000">
                  <a:alpha val="70000"/>
                </a:srgbClr>
              </a:outerShdw>
            </a:effectLst>
          </p:spPr>
        </p:pic>
        <p:sp>
          <p:nvSpPr>
            <p:cNvPr id="22" name="Rectangle 21"/>
            <p:cNvSpPr/>
            <p:nvPr/>
          </p:nvSpPr>
          <p:spPr>
            <a:xfrm>
              <a:off x="7920405" y="206210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3" name="Right Brace 19"/>
            <p:cNvSpPr/>
            <p:nvPr/>
          </p:nvSpPr>
          <p:spPr>
            <a:xfrm rot="16200000">
              <a:off x="8226694" y="2079959"/>
              <a:ext cx="118871" cy="8229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6930248" y="206545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6" name="Right Brace 19"/>
            <p:cNvSpPr/>
            <p:nvPr/>
          </p:nvSpPr>
          <p:spPr>
            <a:xfrm rot="16200000">
              <a:off x="7239965" y="2311909"/>
              <a:ext cx="118871" cy="3657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46833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7">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a:t>
              </a:r>
              <a:r>
                <a:rPr lang="en-US" sz="1600" b="1">
                  <a:solidFill>
                    <a:srgbClr val="000000"/>
                  </a:solidFill>
                  <a:latin typeface="Geneva"/>
                  <a:cs typeface="Geneva"/>
                </a:rPr>
                <a:t>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37" name="Rectangle 36"/>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38" name="Rectangle 37"/>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a:t>
            </a:r>
            <a:r>
              <a:rPr lang="en-US" sz="1200">
                <a:solidFill>
                  <a:srgbClr val="000000"/>
                </a:solidFill>
                <a:latin typeface="Geneva"/>
                <a:cs typeface="Geneva"/>
              </a:rPr>
              <a:t> / 18</a:t>
            </a: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3">
            <a:extLst>
              <a:ext uri="{28A0092B-C50C-407E-A947-70E740481C1C}">
                <a14:useLocalDpi xmlns:a14="http://schemas.microsoft.com/office/drawing/2010/main" val="0"/>
              </a:ext>
            </a:extLst>
          </a:blip>
          <a:srcRect l="8376" r="13036" b="8670"/>
          <a:stretch/>
        </p:blipFill>
        <p:spPr>
          <a:xfrm>
            <a:off x="880848" y="863058"/>
            <a:ext cx="7320561" cy="40379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7743643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a:t>
              </a:r>
              <a:r>
                <a:rPr lang="en-US" sz="1600" b="1">
                  <a:solidFill>
                    <a:srgbClr val="000000"/>
                  </a:solidFill>
                  <a:latin typeface="Geneva"/>
                  <a:cs typeface="Geneva"/>
                </a:rPr>
                <a:t>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36" name="Rectangle 35"/>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a:t>
            </a:r>
            <a:r>
              <a:rPr lang="en-US" sz="1200">
                <a:solidFill>
                  <a:srgbClr val="000000"/>
                </a:solidFill>
                <a:latin typeface="Geneva"/>
                <a:cs typeface="Geneva"/>
              </a:rPr>
              <a:t> / 18</a:t>
            </a:r>
          </a:p>
        </p:txBody>
      </p:sp>
    </p:spTree>
    <p:extLst>
      <p:ext uri="{BB962C8B-B14F-4D97-AF65-F5344CB8AC3E}">
        <p14:creationId xmlns:p14="http://schemas.microsoft.com/office/powerpoint/2010/main" val="2453606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8" name="Rectangle 7"/>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9" name="Rectangle 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18</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0" name="Rectangle 19"/>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18</a:t>
            </a:r>
          </a:p>
        </p:txBody>
      </p:sp>
    </p:spTree>
    <p:extLst>
      <p:ext uri="{BB962C8B-B14F-4D97-AF65-F5344CB8AC3E}">
        <p14:creationId xmlns:p14="http://schemas.microsoft.com/office/powerpoint/2010/main" val="10730977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3" name="Rectangle 22"/>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1200" b="1" dirty="0">
                <a:solidFill>
                  <a:srgbClr val="7F7F7F"/>
                </a:solidFill>
                <a:latin typeface="Geneva"/>
                <a:cs typeface="Geneva"/>
              </a:rPr>
              <a:t>Parcours</a:t>
            </a:r>
            <a:r>
              <a:rPr lang="en-US" sz="1200" b="1" dirty="0" smtClean="0">
                <a:solidFill>
                  <a:srgbClr val="7F7F7F"/>
                </a:solidFill>
                <a:latin typeface="Geneva"/>
                <a:cs typeface="Geneva"/>
              </a:rPr>
              <a:t>	–	</a:t>
            </a:r>
            <a:r>
              <a:rPr lang="en-US" sz="1200" b="1" dirty="0" smtClean="0">
                <a:solidFill>
                  <a:schemeClr val="tx1"/>
                </a:solidFill>
                <a:latin typeface="Geneva"/>
                <a:cs typeface="Geneva"/>
              </a:rPr>
              <a:t>Travaux</a:t>
            </a:r>
            <a:r>
              <a:rPr lang="en-US" sz="1200" b="1" dirty="0" smtClean="0">
                <a:solidFill>
                  <a:srgbClr val="7F7F7F"/>
                </a:solidFill>
                <a:latin typeface="Geneva"/>
                <a:cs typeface="Geneva"/>
              </a:rPr>
              <a:t>	-	Projet de recherche	-	Insertion	-	Enseignement			</a:t>
            </a:r>
            <a:endParaRPr lang="en-US" sz="1200" b="1" dirty="0">
              <a:solidFill>
                <a:srgbClr val="7F7F7F"/>
              </a:solidFill>
              <a:latin typeface="Geneva"/>
              <a:cs typeface="Geneva"/>
            </a:endParaRPr>
          </a:p>
        </p:txBody>
      </p:sp>
      <p:sp>
        <p:nvSpPr>
          <p:cNvPr id="24" name="Rectangle 2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18</a:t>
            </a: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69958</TotalTime>
  <Words>6975</Words>
  <Application>Microsoft Macintosh PowerPoint</Application>
  <PresentationFormat>Présentation à l'écran (4:3)</PresentationFormat>
  <Paragraphs>1278</Paragraphs>
  <Slides>55</Slides>
  <Notes>55</Notes>
  <HiddenSlides>0</HiddenSlides>
  <MMClips>0</MMClips>
  <ScaleCrop>false</ScaleCrop>
  <HeadingPairs>
    <vt:vector size="4" baseType="variant">
      <vt:variant>
        <vt:lpstr>Thème</vt:lpstr>
      </vt:variant>
      <vt:variant>
        <vt:i4>1</vt:i4>
      </vt:variant>
      <vt:variant>
        <vt:lpstr>Titres des diapositives</vt:lpstr>
      </vt:variant>
      <vt:variant>
        <vt:i4>55</vt:i4>
      </vt:variant>
    </vt:vector>
  </HeadingPairs>
  <TitlesOfParts>
    <vt:vector size="56"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2133</cp:revision>
  <cp:lastPrinted>2018-07-11T03:19:35Z</cp:lastPrinted>
  <dcterms:created xsi:type="dcterms:W3CDTF">2015-05-11T17:36:50Z</dcterms:created>
  <dcterms:modified xsi:type="dcterms:W3CDTF">2019-05-09T17:32:03Z</dcterms:modified>
</cp:coreProperties>
</file>